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9144000" cy="5143500" type="screen16x9"/>
  <p:notesSz cx="6858000" cy="9144000"/>
  <p:embeddedFontLst>
    <p:embeddedFont>
      <p:font typeface="Anaheim" panose="02000503000000000000" pitchFamily="2" charset="0"/>
      <p:regular r:id="rId45"/>
    </p:embeddedFont>
    <p:embeddedFont>
      <p:font typeface="Bebas Neue" panose="020B0606020202050201" pitchFamily="34" charset="0"/>
      <p:regular r:id="rId46"/>
    </p:embeddedFont>
    <p:embeddedFont>
      <p:font typeface="Nunito Light" panose="020F0302020204030204" pitchFamily="34" charset="0"/>
      <p:regular r:id="rId47"/>
      <p:italic r:id="rId48"/>
    </p:embeddedFont>
    <p:embeddedFont>
      <p:font typeface="Oxygen" panose="02000503000000000000" pitchFamily="2" charset="0"/>
      <p:regular r:id="rId49"/>
      <p:bold r:id="rId50"/>
    </p:embeddedFont>
    <p:embeddedFont>
      <p:font typeface="PT Sans" panose="020B0503020203020204" pitchFamily="34" charset="0"/>
      <p:regular r:id="rId51"/>
      <p:bold r:id="rId52"/>
      <p:italic r:id="rId53"/>
      <p:boldItalic r:id="rId54"/>
    </p:embeddedFont>
    <p:embeddedFont>
      <p:font typeface="Roboto" panose="02000000000000000000" pitchFamily="2" charset="0"/>
      <p:regular r:id="rId55"/>
      <p:bold r:id="rId56"/>
      <p:italic r:id="rId57"/>
      <p:boldItalic r:id="rId58"/>
    </p:embeddedFont>
    <p:embeddedFont>
      <p:font typeface="Roboto Black" panose="020F0502020204030204" pitchFamily="34" charset="0"/>
      <p:bold r:id="rId59"/>
      <p:italic r:id="rId60"/>
      <p:boldItalic r:id="rId61"/>
    </p:embeddedFont>
    <p:embeddedFont>
      <p:font typeface="Roboto Medium" panose="020F0502020204030204" pitchFamily="3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오경택학부생"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A5AFFBC-EB84-4E34-873E-469129B30C2D}">
  <a:tblStyle styleId="{8A5AFFBC-EB84-4E34-873E-469129B30C2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56" d="100"/>
          <a:sy n="156" d="100"/>
        </p:scale>
        <p:origin x="3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6.fntdata"/><Relationship Id="rId55" Type="http://schemas.openxmlformats.org/officeDocument/2006/relationships/font" Target="fonts/font11.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3-10-16T08:09:11.493" idx="1">
    <p:pos x="6000" y="0"/>
    <p:text>A,B를 구분한 이유의 뉘앙스를 담당자의 의견이 아니라 우리가 판단한 것처럼 넣기</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bea00f7a7a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bea00f7a7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안녕하세요 저희는 “기존의 모델과는 다른 GCN 모델을 구성하여 서울시 공공자전거 수요 예측"을 진행한 오경택, 최종현, 장승민입니다.</a:t>
            </a:r>
            <a:endParaRPr/>
          </a:p>
          <a:p>
            <a:pPr marL="0" lvl="0" indent="0" algn="l" rtl="0">
              <a:spcBef>
                <a:spcPts val="0"/>
              </a:spcBef>
              <a:spcAft>
                <a:spcPts val="0"/>
              </a:spcAft>
              <a:buNone/>
            </a:pPr>
            <a:r>
              <a:rPr lang="en"/>
              <a:t>저는 처음 발표를 맡은 장승민입니다.</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8bbf82f33d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8bbf82f33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그 다음으로 이번학기 새롭게 만들게 된 데이터에 대해 말씀드리도록 하겠습니다.</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8bbf82f33d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8bbf82f33d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처음으로 만들었던 데이터는 “자전거 도로"였습니다.</a:t>
            </a:r>
            <a:endParaRPr/>
          </a:p>
          <a:p>
            <a:pPr marL="0" lvl="0" indent="0" algn="l" rtl="0">
              <a:spcBef>
                <a:spcPts val="0"/>
              </a:spcBef>
              <a:spcAft>
                <a:spcPts val="0"/>
              </a:spcAft>
              <a:buNone/>
            </a:pPr>
            <a:r>
              <a:rPr lang="en"/>
              <a:t>자전거 도로는 다른 사전 논문에서도 매우 중요하게 다뤄졌던 feature였지만,</a:t>
            </a:r>
            <a:endParaRPr/>
          </a:p>
          <a:p>
            <a:pPr marL="0" lvl="0" indent="0" algn="l" rtl="0">
              <a:spcBef>
                <a:spcPts val="0"/>
              </a:spcBef>
              <a:spcAft>
                <a:spcPts val="0"/>
              </a:spcAft>
              <a:buNone/>
            </a:pPr>
            <a:r>
              <a:rPr lang="en"/>
              <a:t>지난학기 공간데이터를 구성할 때 마땅한 데이터를 찾지 못하여 데이터를 구성함에 있어 어려움이 있었습니다.</a:t>
            </a:r>
            <a:endParaRPr/>
          </a:p>
          <a:p>
            <a:pPr marL="0" lvl="0" indent="0" algn="l" rtl="0">
              <a:spcBef>
                <a:spcPts val="0"/>
              </a:spcBef>
              <a:spcAft>
                <a:spcPts val="0"/>
              </a:spcAft>
              <a:buNone/>
            </a:pPr>
            <a:endParaRPr/>
          </a:p>
          <a:p>
            <a:pPr marL="0" lvl="0" indent="0" algn="l" rtl="0">
              <a:spcBef>
                <a:spcPts val="0"/>
              </a:spcBef>
              <a:spcAft>
                <a:spcPts val="0"/>
              </a:spcAft>
              <a:buNone/>
            </a:pPr>
            <a:r>
              <a:rPr lang="en"/>
              <a:t>하지만 이번학기에 자전거 도로와 관련된 데이터를 찾고 정제하는 기법을 구성하여 추가할 수 있었습니다.</a:t>
            </a:r>
            <a:endParaRPr/>
          </a:p>
          <a:p>
            <a:pPr marL="0" lvl="0" indent="0" algn="l" rtl="0">
              <a:spcBef>
                <a:spcPts val="0"/>
              </a:spcBef>
              <a:spcAft>
                <a:spcPts val="0"/>
              </a:spcAft>
              <a:buNone/>
            </a:pPr>
            <a:r>
              <a:rPr lang="en"/>
              <a:t>자세한 계산 방법은 뒤에서 설명드리도록 하겠습니다.</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8bbf82f33d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8bbf82f33d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자전거도로 정보를 담고 있는 GEOJSON파일에서</a:t>
            </a:r>
            <a:endParaRPr/>
          </a:p>
          <a:p>
            <a:pPr marL="0" lvl="0" indent="0" algn="l" rtl="0">
              <a:spcBef>
                <a:spcPts val="0"/>
              </a:spcBef>
              <a:spcAft>
                <a:spcPts val="0"/>
              </a:spcAft>
              <a:buNone/>
            </a:pPr>
            <a:r>
              <a:rPr lang="en"/>
              <a:t>SUB_NAME과 geometry 정보를 활용하여 데이터셋을 구축하였습니다.</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8bbf82f33d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8bbf82f33d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SUB_NAME은 자전거 도로가 어떤 종류인지 나타내고 있는 컬럼입니다.</a:t>
            </a:r>
            <a:endParaRPr/>
          </a:p>
          <a:p>
            <a:pPr marL="0" lvl="0" indent="0" algn="l" rtl="0">
              <a:spcBef>
                <a:spcPts val="0"/>
              </a:spcBef>
              <a:spcAft>
                <a:spcPts val="0"/>
              </a:spcAft>
              <a:buNone/>
            </a:pPr>
            <a:r>
              <a:rPr lang="en"/>
              <a:t>그림에서 보실 수 있듯이 타입은 A와 B로 나뉘며,</a:t>
            </a:r>
            <a:endParaRPr/>
          </a:p>
          <a:p>
            <a:pPr marL="0" lvl="0" indent="0" algn="l" rtl="0">
              <a:spcBef>
                <a:spcPts val="0"/>
              </a:spcBef>
              <a:spcAft>
                <a:spcPts val="0"/>
              </a:spcAft>
              <a:buNone/>
            </a:pPr>
            <a:r>
              <a:rPr lang="en"/>
              <a:t>비분리형 겸용도로, 자전거 전용도로, 분리형 겸용도로, 자전거 전용차로, 자전거 전용도로, 자전거 우선도로의 종류로 나눠집니다.</a:t>
            </a:r>
            <a:endParaRPr/>
          </a:p>
          <a:p>
            <a:pPr marL="0" lvl="0" indent="0" algn="l" rtl="0">
              <a:spcBef>
                <a:spcPts val="0"/>
              </a:spcBef>
              <a:spcAft>
                <a:spcPts val="0"/>
              </a:spcAft>
              <a:buNone/>
            </a:pPr>
            <a:r>
              <a:rPr lang="en"/>
              <a:t>A는 도심속에 있는 자전거 도로이며, B는 하천(강) 주변에 있는 자전거 도로입니다.</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4de12043e3_1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4de12043e3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오른쪽 자료는 저희가 참고했던 자전거 수요량 예측 논문에 포함된 시각화 자료입니다.</a:t>
            </a:r>
            <a:endParaRPr>
              <a:solidFill>
                <a:srgbClr val="FF0000"/>
              </a:solidFill>
            </a:endParaRPr>
          </a:p>
          <a:p>
            <a:pPr marL="0" lvl="0" indent="0" algn="l" rtl="0">
              <a:spcBef>
                <a:spcPts val="0"/>
              </a:spcBef>
              <a:spcAft>
                <a:spcPts val="0"/>
              </a:spcAft>
              <a:buNone/>
            </a:pPr>
            <a:r>
              <a:rPr lang="en"/>
              <a:t>이 그림은 자전거 수요량 예측에 영향을 주는 변수들의 importance를 계산하여 나타내고 있는데요,</a:t>
            </a:r>
            <a:endParaRPr/>
          </a:p>
          <a:p>
            <a:pPr marL="0" lvl="0" indent="0" algn="l" rtl="0">
              <a:spcBef>
                <a:spcPts val="0"/>
              </a:spcBef>
              <a:spcAft>
                <a:spcPts val="0"/>
              </a:spcAft>
              <a:buNone/>
            </a:pPr>
            <a:r>
              <a:rPr lang="en"/>
              <a:t>여기서 Bicycle priority road 일명 자전거 우선도로가 가장 높은 중요도를 가지고 있습니다.</a:t>
            </a:r>
            <a:endParaRPr/>
          </a:p>
          <a:p>
            <a:pPr marL="0" lvl="0" indent="0" algn="l" rtl="0">
              <a:spcBef>
                <a:spcPts val="0"/>
              </a:spcBef>
              <a:spcAft>
                <a:spcPts val="0"/>
              </a:spcAft>
              <a:buNone/>
            </a:pPr>
            <a:endParaRPr/>
          </a:p>
          <a:p>
            <a:pPr marL="0" lvl="0" indent="0" algn="l" rtl="0">
              <a:spcBef>
                <a:spcPts val="0"/>
              </a:spcBef>
              <a:spcAft>
                <a:spcPts val="0"/>
              </a:spcAft>
              <a:buNone/>
            </a:pPr>
            <a:r>
              <a:rPr lang="en"/>
              <a:t>이 feature 내에는 자전거 전용도로와 자전거 보행자 겸용도로가 포함되어 있습니다.</a:t>
            </a:r>
            <a:endParaRPr/>
          </a:p>
          <a:p>
            <a:pPr marL="0" lvl="0" indent="0" algn="l" rtl="0">
              <a:spcBef>
                <a:spcPts val="0"/>
              </a:spcBef>
              <a:spcAft>
                <a:spcPts val="0"/>
              </a:spcAft>
              <a:buNone/>
            </a:pPr>
            <a:r>
              <a:rPr lang="en"/>
              <a:t>사전 논문의 연구에서 자전거 우선도로가 다른 종류의 자전거 도로보다 더 높은 importance를 가지고 있기 때문에,</a:t>
            </a:r>
            <a:endParaRPr/>
          </a:p>
          <a:p>
            <a:pPr marL="0" lvl="0" indent="0" algn="l" rtl="0">
              <a:spcBef>
                <a:spcPts val="0"/>
              </a:spcBef>
              <a:spcAft>
                <a:spcPts val="0"/>
              </a:spcAft>
              <a:buNone/>
            </a:pPr>
            <a:r>
              <a:rPr lang="en"/>
              <a:t>저희의 연구에서도 자전거 도로종류에 따른 데이터를 따로 준비하였습니다.</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8bbf82f33d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8bbf82f33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Geometry 컬럼은 각 자전거 도로가 꺾이는 Point를 (위도,경도)의 형태로 담고 있습니다.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8bbf82f33d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8bbf82f33d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이를 시각화 하였을 때 왼쪽 그림은 grid 상으로 나타낸 것이며,</a:t>
            </a:r>
            <a:endParaRPr/>
          </a:p>
          <a:p>
            <a:pPr marL="0" lvl="0" indent="0" algn="l" rtl="0">
              <a:spcBef>
                <a:spcPts val="0"/>
              </a:spcBef>
              <a:spcAft>
                <a:spcPts val="0"/>
              </a:spcAft>
              <a:buNone/>
            </a:pPr>
            <a:r>
              <a:rPr lang="en"/>
              <a:t>이 정보가 자전거 도로가 맞는지 확인하기 위해 folium 라이브러리를 사용하여 지도 상에 표시해보았습니다.</a:t>
            </a:r>
            <a:endParaRPr/>
          </a:p>
          <a:p>
            <a:pPr marL="0" lvl="0" indent="0" algn="l" rtl="0">
              <a:spcBef>
                <a:spcPts val="0"/>
              </a:spcBef>
              <a:spcAft>
                <a:spcPts val="0"/>
              </a:spcAft>
              <a:buNone/>
            </a:pPr>
            <a:endParaRPr/>
          </a:p>
          <a:p>
            <a:pPr marL="0" lvl="0" indent="0" algn="l" rtl="0">
              <a:spcBef>
                <a:spcPts val="0"/>
              </a:spcBef>
              <a:spcAft>
                <a:spcPts val="0"/>
              </a:spcAft>
              <a:buNone/>
            </a:pPr>
            <a:r>
              <a:rPr lang="en"/>
              <a:t>오른쪽 시각화 자료를 통해 geometry가 도로를 따라 연결되어 있는 것을 확인하였고,</a:t>
            </a:r>
            <a:endParaRPr/>
          </a:p>
          <a:p>
            <a:pPr marL="0" lvl="0" indent="0" algn="l" rtl="0">
              <a:spcBef>
                <a:spcPts val="0"/>
              </a:spcBef>
              <a:spcAft>
                <a:spcPts val="0"/>
              </a:spcAft>
              <a:buNone/>
            </a:pPr>
            <a:r>
              <a:rPr lang="en"/>
              <a:t>이 정보를 사용하여 계산할 수 있다고 판단하였습니다.</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4de12043e3_1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4de12043e3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위의 그림은 각 자전거 도로의 종류별로 색을 다르게 하여 지도상에 나타낸 것입니다.</a:t>
            </a:r>
            <a:endParaRPr>
              <a:solidFill>
                <a:schemeClr val="dk1"/>
              </a:solidFill>
            </a:endParaRPr>
          </a:p>
          <a:p>
            <a:pPr marL="0" lvl="0" indent="0" algn="l" rtl="0">
              <a:spcBef>
                <a:spcPts val="0"/>
              </a:spcBef>
              <a:spcAft>
                <a:spcPts val="0"/>
              </a:spcAft>
              <a:buNone/>
            </a:pPr>
            <a:r>
              <a:rPr lang="en">
                <a:solidFill>
                  <a:schemeClr val="dk1"/>
                </a:solidFill>
              </a:rPr>
              <a:t>이를 통해 서울시 내에 다양한 종류의 자전거 도로가 분포되어 있음을 확인할 수 있습니다.</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4de12043e3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4de12043e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최종적으로 저희가 구성한 최종 공간 matrix입니다.</a:t>
            </a:r>
            <a:endParaRPr/>
          </a:p>
          <a:p>
            <a:pPr marL="0" lvl="0" indent="0" algn="l" rtl="0">
              <a:spcBef>
                <a:spcPts val="0"/>
              </a:spcBef>
              <a:spcAft>
                <a:spcPts val="0"/>
              </a:spcAft>
              <a:buNone/>
            </a:pPr>
            <a:r>
              <a:rPr lang="en"/>
              <a:t>지난학기에 만들었던 공간데이터 옆에 merge 시켜 총 15개의 feature를 만들었습니다.</a:t>
            </a:r>
            <a:endParaRPr/>
          </a:p>
          <a:p>
            <a:pPr marL="0" lvl="0" indent="0" algn="l" rtl="0">
              <a:spcBef>
                <a:spcPts val="0"/>
              </a:spcBef>
              <a:spcAft>
                <a:spcPts val="0"/>
              </a:spcAft>
              <a:buNone/>
            </a:pPr>
            <a:endParaRPr/>
          </a:p>
          <a:p>
            <a:pPr marL="0" lvl="0" indent="0" algn="l" rtl="0">
              <a:spcBef>
                <a:spcPts val="0"/>
              </a:spcBef>
              <a:spcAft>
                <a:spcPts val="0"/>
              </a:spcAft>
              <a:buNone/>
            </a:pPr>
            <a:r>
              <a:rPr lang="en"/>
              <a:t>이 때 왜 A타입과 B타입을 나눴는지에 대해 말씀드리자면,</a:t>
            </a:r>
            <a:endParaRPr/>
          </a:p>
          <a:p>
            <a:pPr marL="0" lvl="0" indent="0" algn="l" rtl="0">
              <a:spcBef>
                <a:spcPts val="0"/>
              </a:spcBef>
              <a:spcAft>
                <a:spcPts val="0"/>
              </a:spcAft>
              <a:buNone/>
            </a:pPr>
            <a:r>
              <a:rPr lang="en"/>
              <a:t>(A)와 (B)를 나누는 것이 구분에 있어 명확하며, 사람들이 사용하는 중요도가 다를 것이라고 생각하였습니다.</a:t>
            </a:r>
            <a:endParaRPr/>
          </a:p>
          <a:p>
            <a:pPr marL="0" lvl="0" indent="0" algn="l" rtl="0">
              <a:spcBef>
                <a:spcPts val="0"/>
              </a:spcBef>
              <a:spcAft>
                <a:spcPts val="0"/>
              </a:spcAft>
              <a:buNone/>
            </a:pPr>
            <a:r>
              <a:rPr lang="en"/>
              <a:t>이를 바탕으로 구체적인 FEATURE matrix를 구성하고자 분리하였습니다.</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8bbf82f33d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8bbf82f33d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그 다음으로는 시계열 데이터인데요,</a:t>
            </a:r>
            <a:endParaRPr/>
          </a:p>
          <a:p>
            <a:pPr marL="0" lvl="0" indent="0" algn="l" rtl="0">
              <a:spcBef>
                <a:spcPts val="0"/>
              </a:spcBef>
              <a:spcAft>
                <a:spcPts val="0"/>
              </a:spcAft>
              <a:buNone/>
            </a:pPr>
            <a:r>
              <a:rPr lang="en"/>
              <a:t>이 정보는 대한민국 기상청에서 오픈하여 제공하고 있는 날씨 데이터를 사용하였습니다.</a:t>
            </a:r>
            <a:endParaRPr/>
          </a:p>
          <a:p>
            <a:pPr marL="0" lvl="0" indent="0" algn="l" rtl="0">
              <a:spcBef>
                <a:spcPts val="0"/>
              </a:spcBef>
              <a:spcAft>
                <a:spcPts val="0"/>
              </a:spcAft>
              <a:buNone/>
            </a:pPr>
            <a:r>
              <a:rPr lang="en"/>
              <a:t>저희는 자전거 대여량 데이터를 2022년도로 준비하였기 때문에, 기상청 데이터도 2022년도로 구성하였습니다.</a:t>
            </a:r>
            <a:endParaRPr/>
          </a:p>
          <a:p>
            <a:pPr marL="0" lvl="0" indent="0" algn="l" rtl="0">
              <a:spcBef>
                <a:spcPts val="0"/>
              </a:spcBef>
              <a:spcAft>
                <a:spcPts val="0"/>
              </a:spcAft>
              <a:buNone/>
            </a:pPr>
            <a:endParaRPr/>
          </a:p>
          <a:p>
            <a:pPr marL="0" lvl="0" indent="0" algn="l" rtl="0">
              <a:spcBef>
                <a:spcPts val="0"/>
              </a:spcBef>
              <a:spcAft>
                <a:spcPts val="0"/>
              </a:spcAft>
              <a:buNone/>
            </a:pPr>
            <a:r>
              <a:rPr lang="en"/>
              <a:t>들어가는 정보로는 강수량, 최고기온, 평균기온, 최저기온, 일교차, 평균습도, 일조율, 평균풍속, 최대풍속으로</a:t>
            </a:r>
            <a:endParaRPr/>
          </a:p>
          <a:p>
            <a:pPr marL="0" lvl="0" indent="0" algn="l" rtl="0">
              <a:spcBef>
                <a:spcPts val="0"/>
              </a:spcBef>
              <a:spcAft>
                <a:spcPts val="0"/>
              </a:spcAft>
              <a:buNone/>
            </a:pPr>
            <a:r>
              <a:rPr lang="en"/>
              <a:t>총 9가지의 정보를 담고 있습니다.</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d431007ba2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저희가 구성한 목차는 다음과 같습니다</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8bbf82f33d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8bbf82f33d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다음 발표를 맡은 최종현입니다. 저희만의 공간적인 행렬을 더한 GCN-pro을 만들 때 당면했던 도전과제를 중심으로 설명드리려고 합니다.</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8c8a0bcbdd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8c8a0bcbdd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GCN-pro 모델의 스키마입니다. 첫째로 자전거대여량 패턴을 설명하는 인접행렬과 과거 자전거 대여량과 공간적인 특성을 설명하는 특성행렬을 곱한 뒤, 2 by 2로 나오는 행렬을 일자로 늘려 FCN 모델을 구성하는 방식을 취합니다. FCN 모델을 구성할 때 날씨 변수를 추가하였습니다.</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8bbf82f33d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8bbf82f33d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첫번째로 당면한 도전과제는 우리가 이전에 한번도 GCN 모델을 구현해본적이 없다는 것입니다. 따라서 이용가능한 GCN 예시파일을 해석하고 우리의 연구에 맞게 변형하는 작업을 하였습니다.</a:t>
            </a:r>
            <a:endParaRPr/>
          </a:p>
          <a:p>
            <a:pPr marL="0" lvl="0" indent="0" algn="l" rtl="0">
              <a:spcBef>
                <a:spcPts val="0"/>
              </a:spcBef>
              <a:spcAft>
                <a:spcPts val="0"/>
              </a:spcAft>
              <a:buNone/>
            </a:pPr>
            <a:r>
              <a:rPr lang="en"/>
              <a:t>예시 코드는 tensorflow와 pytorch로 구성하는 2가지 방식이 있었는데, tensorflow는 레이어를 구성하기 쉬운 반면 pytorch은 조금 복잡했습니다. 하지만 tensorflow은 컴퓨터 환경과 충돌하는 문제를 가지고 있어, pytorch을 이용한 예시파일을 참고하였습니다.</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8c8a0bcbdd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8c8a0bcbdd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예시 코드는 논문의 특성을 보고 논문의 카테고리를 맞추는 Classicification 이 주제였습니다. 하지만 우리의 연구의 경우 공공자전거 대여량을 예측하는 것으로 regression 과제였기 때문에, loss function을 기존 crossEntropyLoss에서 root Mean square error로 변경하였습니다.</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8c8a0bcbdd_1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8c8a0bcbdd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두번째 과제는 화면에서 보이는 인접행렬을 구성할 때의 도전과제입니다.</a:t>
            </a: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8c8a0bcbdd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8c8a0bcbdd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저희의 도전과제를 이해하기 위해서는 일반적으로 인접행렬을 어떻게 코드에 구현하는지에 대해서 알려드려야합니다. </a:t>
            </a:r>
            <a:endParaRPr/>
          </a:p>
          <a:p>
            <a:pPr marL="0" lvl="0" indent="0" algn="l" rtl="0">
              <a:spcBef>
                <a:spcPts val="0"/>
              </a:spcBef>
              <a:spcAft>
                <a:spcPts val="0"/>
              </a:spcAft>
              <a:buNone/>
            </a:pPr>
            <a:r>
              <a:rPr lang="en"/>
              <a:t>예시로 그래프 데이터가 있다고 가정합니다. 화면의 그래프 데이터의 경우, 1번 노드는 2번 노드와 5번 노드를 인접하고 있습니다. 따라서 Degree matrix을 구성할 때 1번 노드에 해당하는 값을 2로 총 2개 연결되었음을 가르키고 인접행렬로는 2번째 열과 5번째 열에 1을 기입함으로 1번 노드의 연결성을 나타냅니다. 이때 인접행렬의 문제는 자기 자신과의 관계를 규정하고 있지 않기 때문에  자기 자신과의 관계를 설명하기 위하여 Degree matrix 에서 인접행렬을 빼  라플라시안 행렬을 만듭니다.</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8c8a0bcbdd_1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8c8a0bcbdd_1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하지만 바로 라플라시안 행렬을 코드에 들어가게 하지 않고, 정규화하는 과정을 거칩니다. 정규화는 라플라시안 행렬 좌우로 Degree Matrix의 -2분의 1승을 한 행렬을 곱하여줍니다. 이렇게 정규화된 라플라시안 행렬을 symmetric laplacian matrix라고 부릅니다.</a:t>
            </a:r>
            <a:endParaRPr sz="10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이렇게 정규화를 하는 이유는 이후 특성행렬과 곱할 때 eigenvalues와 eigenvector form으로 표현되게 하여 모델이 안정적으로 동작되게 할 수 있게 하기 위함입니다.</a:t>
            </a:r>
            <a:endParaRPr sz="5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8c8a0bcbdd_1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8c8a0bcbdd_1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하지만 저희의 인접행렬은 일반적인 경우와 다릅니다. 인접행렬이 이미 자기 자신과의 관계가 설명되었기 때문에 대각행렬에서 인접행렬을 빼어 라플라시안 행렬을 만들 필요가 없습니다. 이미 자기 자신과의 관계가 설명된 이유는 대여한 거치소와 반납한 거치소가 같을 경우, 자기 자신과의 관계가 설명되기 때문입니다. 그래서 저희는 만들어진 인접행렬을 라플라시안 행렬로 간주하고 symmetric 라플라시안 행렬로 정규화하였습니다. 그 결과, RMSE 값이 대략 10의 12승에서 70으로 내려갔습니다. </a:t>
            </a:r>
            <a:endParaRPr>
              <a:solidFill>
                <a:srgbClr val="FF0000"/>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rgbClr val="FF0000"/>
                </a:solidFill>
              </a:rPr>
              <a:t>MSE값으로 표현하는 게 맞나요? → RMSE로 변경하여서 바꾼다면, 수치 변경 필요할 것 같습니다</a:t>
            </a:r>
            <a:endParaRPr>
              <a:solidFill>
                <a:srgbClr val="FF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8c8a0bcbdd_1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8c8a0bcbdd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다음으로 당면한 도전과제는 과거 대여량 매트릭스 입니다.</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8c8a0bcbdd_1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8c8a0bcbdd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과거 대여량 매트릭스는 크게 일별 대여량 매트릭스와 주별 대여량 매트릭스로 나뉩니다. 2개의 매트릭스가 전부 비슷한 방식으로 구성되어있는데, 행렬의 행을 각 자전거 대여소로이고, 예측하고자 하는 날의 하루전 대여량, 이틀전 대여량을 오른쪽에서부터 왼쪽으로 행렬로 나타냅니다. 따라서 과거의 대여량 흐름을 보고 대여량을 예측하는 방식을 추가한 것입니다. 이 2개의 매트릭스를 concatenate을 시킴으로 과거 일별대여량과 과저 주별대여량의 정보를 합칩니다.</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c22acce7a3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c22acce7a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처음으로 저희 팀이 가지고 있는 프로젝트 목표와 지난학기 진행했던 사안에 대해 말씀드리도록 하겠습니다.</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8cc54c7e84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8cc54c7e84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rPr>
              <a:t>그리고 슬라이딩 윈도우 방식을 통하여 학습하였습니다. 슬라이딩 윈도우란 고정된 길이의 윈도우가 왼쪽에서 오른쪽으로 이동하며 이전에 트렌드를 기억하며 학습할 수 있습니다. </a:t>
            </a:r>
            <a:endParaRPr sz="1000">
              <a:solidFill>
                <a:schemeClr val="dk1"/>
              </a:solidFill>
            </a:endParaRPr>
          </a:p>
          <a:p>
            <a:pPr marL="0" lvl="0" indent="0" algn="l" rtl="0">
              <a:spcBef>
                <a:spcPts val="0"/>
              </a:spcBef>
              <a:spcAft>
                <a:spcPts val="0"/>
              </a:spcAft>
              <a:buNone/>
            </a:pPr>
            <a:r>
              <a:rPr lang="en" sz="1000">
                <a:solidFill>
                  <a:schemeClr val="dk1"/>
                </a:solidFill>
              </a:rPr>
              <a:t>저희가 구성한 sliding window은 과거 일별대여량과 과거 주별대여량을 반영하였는데, 이해하기 쉽게 하기 위하여서 일별대여량만 포함했을 때를 설명하겠습니다.  </a:t>
            </a:r>
            <a:endParaRPr sz="1000">
              <a:solidFill>
                <a:schemeClr val="dk1"/>
              </a:solidFill>
            </a:endParaRPr>
          </a:p>
          <a:p>
            <a:pPr marL="0" lvl="0" indent="0" algn="l" rtl="0">
              <a:spcBef>
                <a:spcPts val="0"/>
              </a:spcBef>
              <a:spcAft>
                <a:spcPts val="0"/>
              </a:spcAft>
              <a:buNone/>
            </a:pPr>
            <a:r>
              <a:rPr lang="en" sz="1000">
                <a:solidFill>
                  <a:schemeClr val="dk1"/>
                </a:solidFill>
              </a:rPr>
              <a:t>화면의 그림을 예시로 들면,  1월 17일을 예측하고자 할 때, 슬라이딩 윈도우 구간을 16일로 잡고 예측하였습니다. 여기서 작은 박스 하나는 하루를 의미합니다.</a:t>
            </a:r>
            <a:endParaRPr sz="1000">
              <a:solidFill>
                <a:schemeClr val="dk1"/>
              </a:solidFill>
            </a:endParaRPr>
          </a:p>
          <a:p>
            <a:pPr marL="0" lvl="0" indent="0" algn="l" rtl="0">
              <a:spcBef>
                <a:spcPts val="0"/>
              </a:spcBef>
              <a:spcAft>
                <a:spcPts val="0"/>
              </a:spcAft>
              <a:buNone/>
            </a:pPr>
            <a:r>
              <a:rPr lang="en" sz="1000">
                <a:solidFill>
                  <a:schemeClr val="dk1"/>
                </a:solidFill>
              </a:rPr>
              <a:t>Step1에서는 1월1일부터 3일까지를 훈련하고 1월 4일을 예측합니다. </a:t>
            </a:r>
            <a:endParaRPr sz="1000">
              <a:solidFill>
                <a:schemeClr val="dk1"/>
              </a:solidFill>
            </a:endParaRPr>
          </a:p>
          <a:p>
            <a:pPr marL="0" lvl="0" indent="0" algn="l" rtl="0">
              <a:spcBef>
                <a:spcPts val="0"/>
              </a:spcBef>
              <a:spcAft>
                <a:spcPts val="0"/>
              </a:spcAft>
              <a:buNone/>
            </a:pPr>
            <a:r>
              <a:rPr lang="en" sz="1000">
                <a:solidFill>
                  <a:schemeClr val="dk1"/>
                </a:solidFill>
              </a:rPr>
              <a:t>그리고 Step2에서는 1월2일부터 4일까지를 훈련하고 4일째 되는 날인 1월 5일을 예측합니다. </a:t>
            </a:r>
            <a:endParaRPr sz="1000">
              <a:solidFill>
                <a:schemeClr val="dk1"/>
              </a:solidFill>
            </a:endParaRPr>
          </a:p>
          <a:p>
            <a:pPr marL="0" lvl="0" indent="0" algn="l" rtl="0">
              <a:spcBef>
                <a:spcPts val="0"/>
              </a:spcBef>
              <a:spcAft>
                <a:spcPts val="0"/>
              </a:spcAft>
              <a:buNone/>
            </a:pPr>
            <a:r>
              <a:rPr lang="en" sz="1000">
                <a:solidFill>
                  <a:schemeClr val="dk1"/>
                </a:solidFill>
              </a:rPr>
              <a:t>마찬가지로 Step3에서도 1월3일부터 5일까지를 3일을 훈련하고 1월 6일을 예측합니다. 이렇게 하루씩 다음 일 예측으로 넘어가 1월 16일까지를 예측함으로, 모델의 훈련을 마칩니다. 그리고 궁극적으로 예측하고자 했던 1월 17일의 대여량을 학습된 모델을 통해 예측하는 방법을 착안하였습니다.</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이와 같은 슬라이딩 윈도우를 이용하여 이전 트렌드 변화를 잘 케치하는 장점을 살렸습니다.  </a:t>
            </a:r>
            <a:endParaRPr sz="100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8c8a0bcbdd_1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28c8a0bcbdd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마지막 도전과제는 공간행렬을 구성할 때입니다.</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8cf97fa9b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28cf97fa9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공간행렬을 구성할 때 있었던 도전과제는 자전거 대여소 500m 인근 자전거 도로를 포함하는 문제였습니다. 앞에서 말씀드렸던 것처럼 저희는 자전거 도로가 꺾이는 (경도, 위도)에  대한 정보를 가지고 있었습니다. 이 정보를 활용하여 두 가지 경우로 나눠서 500m 인근 자전거 도로의 개수를 계산하였습니다.</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첫 번째 경우는 빨간색 원에서 보이는 것처럼 자전거 도로의 꺾이는 지점이 500M내에 속하는 경우입니다.</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rgbClr val="FF0000"/>
                </a:solidFill>
              </a:rPr>
              <a:t>모든 지점들의 (위도,경도)를 자전거 대여소의 (위도,경도)와 거리를 비교하였고, 하나라도 500M보다 작을시 해당 자전거도로를 포함하였습니다.</a:t>
            </a:r>
            <a:endParaRPr>
              <a:solidFill>
                <a:srgbClr val="FF0000"/>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두 번째 경우는 파란색 원으로 표시되어 있는 경우입니다.</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만약 자전거 도로의 꺽이는 지점이 500M내에 모두 속하지 않는 경우의 자전거 도로에 대해서만 진행하였습니다.</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검은색 화살표로 나타나 있는 순서대로 지점과 지점을 연결하는 직선의 방정식을 계산하였습니다. 그리고 직선의 방정식에 대해 수선의 발을 그린 후, 직선의 방정식 위에 위치하는 점과 자전거 대여소 간의 거리를 계산하였습니다. 이 때 500m 이내로 측정이 되면 동일하게 해당 자전거 도로를 포함하였습니다. 위 두 가지 경우에 모두 해당하지 않는 자전거 도로는 거치소로부터 500m 내에 들어있지 않기 때문에 포함하지 않았습니다.</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지금까지 GCN-pro 모델의 도전과제들을 설명하였습니다. 이어서 비교모델과 앞으로의 계획 및 결론에 대해서 설명드립니다.</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8bbf82f33d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28bbf82f33d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다음으로 GCN과 비교한 모델에 대해서 설명하겠습니다.</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8bbf82f33d_0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8bbf82f33d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먼저 sample data로 train, validation, test를 진행했으며, sample data에는 온전한 시계열인 2022년 1월1일부터 2023년 12월 31일까지의 3~8의 대여소만의 평일 대여량과 날씨 데이터로 구성되어 있습니다.</a:t>
            </a:r>
            <a:endParaRPr/>
          </a:p>
          <a:p>
            <a:pPr marL="0" lvl="0" indent="0" algn="l" rtl="0">
              <a:spcBef>
                <a:spcPts val="0"/>
              </a:spcBef>
              <a:spcAft>
                <a:spcPts val="0"/>
              </a:spcAft>
              <a:buNone/>
            </a:pPr>
            <a:r>
              <a:rPr lang="en"/>
              <a:t>X에는 계절 피쳐와 자전거 대여량을 할당했고, y에는 예측하고자 하는 당일의 대여량을 할당했습니다.</a:t>
            </a:r>
            <a:endParaRPr/>
          </a:p>
          <a:p>
            <a:pPr marL="0" lvl="0" indent="0" algn="l" rtl="0">
              <a:spcBef>
                <a:spcPts val="0"/>
              </a:spcBef>
              <a:spcAft>
                <a:spcPts val="0"/>
              </a:spcAft>
              <a:buNone/>
            </a:pPr>
            <a:r>
              <a:rPr lang="en"/>
              <a:t>다만 sliding window를 적용하여 3일을 훈련하고 하루를 예측하도록 설정하였으며, X에는 t-3, t-2, t-1일의 대여량과 날씨 피쳐로 바꾸어 주었습니다.</a:t>
            </a:r>
            <a:endParaRPr/>
          </a:p>
          <a:p>
            <a:pPr marL="0" lvl="0" indent="0" algn="l" rtl="0">
              <a:spcBef>
                <a:spcPts val="0"/>
              </a:spcBef>
              <a:spcAft>
                <a:spcPts val="0"/>
              </a:spcAft>
              <a:buNone/>
            </a:pPr>
            <a:r>
              <a:rPr lang="en"/>
              <a:t>epoch를 500번 돌려 나온 결과..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8c7d63f785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28c7d63f785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RMSE 값은 LSTM이 27.2, XGBoost가 24,4, ARIMA가 32.5가 나왔습니다. </a:t>
            </a:r>
            <a:endParaRPr/>
          </a:p>
          <a:p>
            <a:pPr marL="0" lvl="0" indent="0" algn="l" rtl="0">
              <a:spcBef>
                <a:spcPts val="0"/>
              </a:spcBef>
              <a:spcAft>
                <a:spcPts val="0"/>
              </a:spcAft>
              <a:buNone/>
            </a:pPr>
            <a:r>
              <a:rPr lang="en"/>
              <a:t>다만 아직 하이퍼파라미터 최적화가 되어있지 않으므로, 최종 결과에서는 RMSE 값이 더 떨어질 것으로 예상됩니다.</a:t>
            </a:r>
            <a:endParaRPr/>
          </a:p>
          <a:p>
            <a:pPr marL="0" lvl="0" indent="0" algn="l" rtl="0">
              <a:spcBef>
                <a:spcPts val="0"/>
              </a:spcBef>
              <a:spcAft>
                <a:spcPts val="0"/>
              </a:spcAft>
              <a:buNone/>
            </a:pPr>
            <a:r>
              <a:rPr lang="en"/>
              <a:t>비교모델중에서는 XGBoost가 가장 성능이 좋았으며, ARIMA가 성능이 제일 떨어졌습니다. </a:t>
            </a:r>
            <a:endParaRPr/>
          </a:p>
          <a:p>
            <a:pPr marL="0" lvl="0" indent="0" algn="l" rtl="0">
              <a:spcBef>
                <a:spcPts val="0"/>
              </a:spcBef>
              <a:spcAft>
                <a:spcPts val="0"/>
              </a:spcAft>
              <a:buNone/>
            </a:pPr>
            <a:endParaRPr/>
          </a:p>
          <a:p>
            <a:pPr marL="0" lvl="0" indent="0" algn="l" rtl="0">
              <a:spcBef>
                <a:spcPts val="0"/>
              </a:spcBef>
              <a:spcAft>
                <a:spcPts val="0"/>
              </a:spcAft>
              <a:buNone/>
            </a:pPr>
            <a:r>
              <a:rPr lang="en"/>
              <a:t>자전거 데이터는 계절성이 있기 때문에 비교모델이 이를 잘 따라가는지 확인하기 위해서, 시각화를 했습니다.</a:t>
            </a:r>
            <a:endParaRPr/>
          </a:p>
          <a:p>
            <a:pPr marL="0" lvl="0" indent="0" algn="l" rtl="0">
              <a:spcBef>
                <a:spcPts val="0"/>
              </a:spcBef>
              <a:spcAft>
                <a:spcPts val="0"/>
              </a:spcAft>
              <a:buNone/>
            </a:pPr>
            <a:r>
              <a:rPr lang="en"/>
              <a:t>대여소 하나의 예측값과 실제값의 차이를 보면, train은 비교적 잘 따라가지만 validation와 test 셋에서는 성능이 좀 더 낮게 나옴을 알 수 있습니다.</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8bbf82f33d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8bbf82f33d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결론입니다.</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8c8a0bcbdd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28c8a0bcbdd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rPr>
              <a:t>GCN의 input feature를 3가지로 나누어 train, test를 진행했습니다.</a:t>
            </a:r>
            <a:endParaRPr sz="1000">
              <a:solidFill>
                <a:schemeClr val="dk1"/>
              </a:solidFill>
            </a:endParaRPr>
          </a:p>
          <a:p>
            <a:pPr marL="0" lvl="0" indent="0" algn="l" rtl="0">
              <a:spcBef>
                <a:spcPts val="0"/>
              </a:spcBef>
              <a:spcAft>
                <a:spcPts val="0"/>
              </a:spcAft>
              <a:buNone/>
            </a:pPr>
            <a:r>
              <a:rPr lang="en" sz="1000">
                <a:solidFill>
                  <a:schemeClr val="dk1"/>
                </a:solidFill>
              </a:rPr>
              <a:t>첫번째로 이전의 대여량만을 이용하여 대여량을 예측한 경우에는 RMSE 값이 33.9가 나왔습니다.</a:t>
            </a:r>
            <a:endParaRPr sz="1000">
              <a:solidFill>
                <a:schemeClr val="dk1"/>
              </a:solidFill>
            </a:endParaRPr>
          </a:p>
          <a:p>
            <a:pPr marL="0" lvl="0" indent="0" algn="l" rtl="0">
              <a:spcBef>
                <a:spcPts val="0"/>
              </a:spcBef>
              <a:spcAft>
                <a:spcPts val="0"/>
              </a:spcAft>
              <a:buNone/>
            </a:pPr>
            <a:r>
              <a:rPr lang="en" sz="1000">
                <a:solidFill>
                  <a:schemeClr val="dk1"/>
                </a:solidFill>
              </a:rPr>
              <a:t>이전의 대여량과 날씨 피쳐를 함께 사용한 GCN-UP의 경우에는 RMSE 값이 9.84가 나왔습니다.</a:t>
            </a:r>
            <a:endParaRPr sz="1000">
              <a:solidFill>
                <a:schemeClr val="dk1"/>
              </a:solidFill>
            </a:endParaRPr>
          </a:p>
          <a:p>
            <a:pPr marL="0" lvl="0" indent="0" algn="l" rtl="0">
              <a:spcBef>
                <a:spcPts val="0"/>
              </a:spcBef>
              <a:spcAft>
                <a:spcPts val="0"/>
              </a:spcAft>
              <a:buNone/>
            </a:pPr>
            <a:r>
              <a:rPr lang="en" sz="1000">
                <a:solidFill>
                  <a:schemeClr val="dk1"/>
                </a:solidFill>
              </a:rPr>
              <a:t>이전의 대여량, 날씨, 공간 피쳐를 함께 사용한 GCN-PRO 경우에는 RMSE값이 9.52가 나왔습니다.</a:t>
            </a:r>
            <a:endParaRPr sz="1000">
              <a:solidFill>
                <a:schemeClr val="dk1"/>
              </a:solidFill>
            </a:endParaRPr>
          </a:p>
          <a:p>
            <a:pPr marL="0" lvl="0" indent="0" algn="l" rtl="0">
              <a:spcBef>
                <a:spcPts val="0"/>
              </a:spcBef>
              <a:spcAft>
                <a:spcPts val="0"/>
              </a:spcAft>
              <a:buNone/>
            </a:pPr>
            <a:endParaRPr sz="1000">
              <a:solidFill>
                <a:schemeClr val="dk1"/>
              </a:solidFill>
            </a:endParaRPr>
          </a:p>
          <a:p>
            <a:pPr marL="0" lvl="0" indent="0" algn="l" rtl="0">
              <a:spcBef>
                <a:spcPts val="0"/>
              </a:spcBef>
              <a:spcAft>
                <a:spcPts val="0"/>
              </a:spcAft>
              <a:buNone/>
            </a:pPr>
            <a:r>
              <a:rPr lang="en" sz="1000">
                <a:solidFill>
                  <a:schemeClr val="dk1"/>
                </a:solidFill>
              </a:rPr>
              <a:t>이는 5월 31일 만의 대여량과 날씨 피쳐, 공간 피쳐를 바탕으로 5번 실행한 결과의 평균 RMSE값을 비교한 결과로, GCN-PRO가 GCN UP 대비 보다 RMSE가 3% 감소했습니다. 이는 각각의 사전 논문에서 밝혔던 주요한 피쳐들을 함께 사용했을 때, 퍼포먼스가 제일 좋음을 의미합니다.</a:t>
            </a:r>
            <a:endParaRPr sz="10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8cc54c7e84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28cc54c7e8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다음은 plan 입니다.</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28c7d63f785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28c7d63f78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solidFill>
                <a:schemeClr val="dk1"/>
              </a:solidFill>
              <a:latin typeface="Roboto"/>
              <a:ea typeface="Roboto"/>
              <a:cs typeface="Roboto"/>
              <a:sym typeface="Roboto"/>
            </a:endParaRPr>
          </a:p>
          <a:p>
            <a:pPr marL="457200" lvl="0" indent="-292100" algn="l" rtl="0">
              <a:spcBef>
                <a:spcPts val="0"/>
              </a:spcBef>
              <a:spcAft>
                <a:spcPts val="0"/>
              </a:spcAft>
              <a:buClr>
                <a:schemeClr val="dk1"/>
              </a:buClr>
              <a:buSzPts val="1000"/>
              <a:buFont typeface="Roboto"/>
              <a:buAutoNum type="arabicPeriod"/>
            </a:pPr>
            <a:r>
              <a:rPr lang="en" sz="1000">
                <a:solidFill>
                  <a:schemeClr val="dk1"/>
                </a:solidFill>
                <a:latin typeface="Roboto"/>
                <a:ea typeface="Roboto"/>
                <a:cs typeface="Roboto"/>
                <a:sym typeface="Roboto"/>
              </a:rPr>
              <a:t>하이퍼 파라미터 최적화</a:t>
            </a:r>
            <a:endParaRPr sz="1000">
              <a:solidFill>
                <a:schemeClr val="dk1"/>
              </a:solidFill>
              <a:latin typeface="Roboto"/>
              <a:ea typeface="Roboto"/>
              <a:cs typeface="Roboto"/>
              <a:sym typeface="Roboto"/>
            </a:endParaRPr>
          </a:p>
          <a:p>
            <a:pPr marL="457200" lvl="0" indent="0" algn="l" rtl="0">
              <a:spcBef>
                <a:spcPts val="0"/>
              </a:spcBef>
              <a:spcAft>
                <a:spcPts val="0"/>
              </a:spcAft>
              <a:buNone/>
            </a:pPr>
            <a:r>
              <a:rPr lang="en" sz="1000">
                <a:solidFill>
                  <a:schemeClr val="dk1"/>
                </a:solidFill>
                <a:latin typeface="Roboto"/>
                <a:ea typeface="Roboto"/>
                <a:cs typeface="Roboto"/>
                <a:sym typeface="Roboto"/>
              </a:rPr>
              <a:t>GCN, XGBoost, LSTM 모든 모델은 하이퍼파라미터를 Grid Search로 최적화 할 예정입니다. </a:t>
            </a:r>
            <a:endParaRPr sz="1000">
              <a:solidFill>
                <a:schemeClr val="dk1"/>
              </a:solidFill>
              <a:latin typeface="Roboto"/>
              <a:ea typeface="Roboto"/>
              <a:cs typeface="Roboto"/>
              <a:sym typeface="Roboto"/>
            </a:endParaRPr>
          </a:p>
          <a:p>
            <a:pPr marL="457200" lvl="0" indent="0" algn="l" rtl="0">
              <a:spcBef>
                <a:spcPts val="0"/>
              </a:spcBef>
              <a:spcAft>
                <a:spcPts val="0"/>
              </a:spcAft>
              <a:buNone/>
            </a:pPr>
            <a:r>
              <a:rPr lang="en" sz="1000">
                <a:solidFill>
                  <a:schemeClr val="dk1"/>
                </a:solidFill>
                <a:latin typeface="Roboto"/>
                <a:ea typeface="Roboto"/>
                <a:cs typeface="Roboto"/>
                <a:sym typeface="Roboto"/>
              </a:rPr>
              <a:t>기존에는 t를 22년 5월 31일로 설정하고, 6개의 거치소만의 단일 하이퍼파라미터를 최적했지만 이후에는 모든 하이퍼파라미터의 조합을 최적화 할 예정입니다.</a:t>
            </a:r>
            <a:endParaRPr sz="1000">
              <a:solidFill>
                <a:schemeClr val="dk1"/>
              </a:solidFill>
              <a:latin typeface="Roboto"/>
              <a:ea typeface="Roboto"/>
              <a:cs typeface="Roboto"/>
              <a:sym typeface="Roboto"/>
            </a:endParaRPr>
          </a:p>
          <a:p>
            <a:pPr marL="0" lvl="0" indent="0" algn="l" rtl="0">
              <a:spcBef>
                <a:spcPts val="0"/>
              </a:spcBef>
              <a:spcAft>
                <a:spcPts val="0"/>
              </a:spcAft>
              <a:buNone/>
            </a:pPr>
            <a:endParaRPr sz="1000">
              <a:solidFill>
                <a:schemeClr val="dk1"/>
              </a:solidFill>
              <a:latin typeface="Roboto"/>
              <a:ea typeface="Roboto"/>
              <a:cs typeface="Roboto"/>
              <a:sym typeface="Roboto"/>
            </a:endParaRPr>
          </a:p>
          <a:p>
            <a:pPr marL="457200" lvl="0" indent="-292100" algn="l" rtl="0">
              <a:spcBef>
                <a:spcPts val="0"/>
              </a:spcBef>
              <a:spcAft>
                <a:spcPts val="0"/>
              </a:spcAft>
              <a:buClr>
                <a:schemeClr val="dk1"/>
              </a:buClr>
              <a:buSzPts val="1000"/>
              <a:buFont typeface="Roboto"/>
              <a:buAutoNum type="arabicPeriod"/>
            </a:pPr>
            <a:r>
              <a:rPr lang="en" sz="1000">
                <a:solidFill>
                  <a:schemeClr val="dk1"/>
                </a:solidFill>
                <a:latin typeface="Roboto"/>
                <a:ea typeface="Roboto"/>
                <a:cs typeface="Roboto"/>
                <a:sym typeface="Roboto"/>
              </a:rPr>
              <a:t>Feature 선택</a:t>
            </a:r>
            <a:endParaRPr sz="1000">
              <a:solidFill>
                <a:schemeClr val="dk1"/>
              </a:solidFill>
              <a:latin typeface="Roboto"/>
              <a:ea typeface="Roboto"/>
              <a:cs typeface="Roboto"/>
              <a:sym typeface="Roboto"/>
            </a:endParaRPr>
          </a:p>
          <a:p>
            <a:pPr marL="457200" lvl="0" indent="0" algn="l" rtl="0">
              <a:spcBef>
                <a:spcPts val="0"/>
              </a:spcBef>
              <a:spcAft>
                <a:spcPts val="0"/>
              </a:spcAft>
              <a:buNone/>
            </a:pPr>
            <a:r>
              <a:rPr lang="en" sz="1000">
                <a:solidFill>
                  <a:schemeClr val="dk1"/>
                </a:solidFill>
                <a:latin typeface="Roboto"/>
                <a:ea typeface="Roboto"/>
                <a:cs typeface="Roboto"/>
                <a:sym typeface="Roboto"/>
              </a:rPr>
              <a:t>날씨 변수, 공간 변수들중에서 정확도에 주요한 영향을 끼치는 피쳐들을 Recursive Feature Elimination를 사용하여 선별할 예정입니다.</a:t>
            </a:r>
            <a:endParaRPr sz="1000">
              <a:solidFill>
                <a:schemeClr val="dk1"/>
              </a:solidFill>
              <a:latin typeface="Roboto"/>
              <a:ea typeface="Roboto"/>
              <a:cs typeface="Roboto"/>
              <a:sym typeface="Roboto"/>
            </a:endParaRPr>
          </a:p>
          <a:p>
            <a:pPr marL="457200" lvl="0" indent="0" algn="l" rtl="0">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Recursive Feature Elimination란 모델에 들어가는 변수 중 기여도가 적은 변수를 선별해서 없애주는 방법입니다.</a:t>
            </a:r>
            <a:endParaRPr sz="1000">
              <a:solidFill>
                <a:schemeClr val="dk1"/>
              </a:solidFill>
              <a:latin typeface="Roboto"/>
              <a:ea typeface="Roboto"/>
              <a:cs typeface="Roboto"/>
              <a:sym typeface="Roboto"/>
            </a:endParaRPr>
          </a:p>
          <a:p>
            <a:pPr marL="457200" lvl="0" indent="0" algn="l" rtl="0">
              <a:spcBef>
                <a:spcPts val="0"/>
              </a:spcBef>
              <a:spcAft>
                <a:spcPts val="0"/>
              </a:spcAft>
              <a:buNone/>
            </a:pPr>
            <a:r>
              <a:rPr lang="en" sz="1000">
                <a:solidFill>
                  <a:schemeClr val="dk1"/>
                </a:solidFill>
                <a:latin typeface="Roboto"/>
                <a:ea typeface="Roboto"/>
                <a:cs typeface="Roboto"/>
                <a:sym typeface="Roboto"/>
              </a:rPr>
              <a:t>그리하여 날씨 변수만의 랭킹, 공간 변수만의 랭킹, 전체 변수간 랭킹을 매기어 선별할 것입니다. </a:t>
            </a:r>
            <a:endParaRPr sz="1000">
              <a:solidFill>
                <a:schemeClr val="dk1"/>
              </a:solidFill>
              <a:latin typeface="Roboto"/>
              <a:ea typeface="Roboto"/>
              <a:cs typeface="Roboto"/>
              <a:sym typeface="Roboto"/>
            </a:endParaRPr>
          </a:p>
          <a:p>
            <a:pPr marL="457200" lvl="0" indent="0" algn="l" rtl="0">
              <a:spcBef>
                <a:spcPts val="0"/>
              </a:spcBef>
              <a:spcAft>
                <a:spcPts val="0"/>
              </a:spcAft>
              <a:buNone/>
            </a:pPr>
            <a:r>
              <a:rPr lang="en" sz="1000">
                <a:solidFill>
                  <a:schemeClr val="dk1"/>
                </a:solidFill>
                <a:latin typeface="Roboto"/>
                <a:ea typeface="Roboto"/>
                <a:cs typeface="Roboto"/>
                <a:sym typeface="Roboto"/>
              </a:rPr>
              <a:t>그 결과,  날씨 변수와 공간적인 요소별 베스트 조합, 전체 베스트 조합을 선별할 것입니다.</a:t>
            </a:r>
            <a:endParaRPr sz="1000">
              <a:solidFill>
                <a:schemeClr val="dk1"/>
              </a:solidFill>
              <a:latin typeface="Roboto"/>
              <a:ea typeface="Roboto"/>
              <a:cs typeface="Roboto"/>
              <a:sym typeface="Roboto"/>
            </a:endParaRPr>
          </a:p>
          <a:p>
            <a:pPr marL="0" lvl="0" indent="0" algn="l" rtl="0">
              <a:spcBef>
                <a:spcPts val="0"/>
              </a:spcBef>
              <a:spcAft>
                <a:spcPts val="0"/>
              </a:spcAft>
              <a:buNone/>
            </a:pPr>
            <a:endParaRPr sz="1000">
              <a:solidFill>
                <a:schemeClr val="dk1"/>
              </a:solidFill>
              <a:latin typeface="Roboto"/>
              <a:ea typeface="Roboto"/>
              <a:cs typeface="Roboto"/>
              <a:sym typeface="Roboto"/>
            </a:endParaRPr>
          </a:p>
          <a:p>
            <a:pPr marL="457200" lvl="0" indent="-292100" algn="l" rtl="0">
              <a:spcBef>
                <a:spcPts val="0"/>
              </a:spcBef>
              <a:spcAft>
                <a:spcPts val="0"/>
              </a:spcAft>
              <a:buClr>
                <a:schemeClr val="dk1"/>
              </a:buClr>
              <a:buSzPts val="1000"/>
              <a:buFont typeface="Roboto"/>
              <a:buAutoNum type="arabicPeriod"/>
            </a:pPr>
            <a:r>
              <a:rPr lang="en" sz="1000">
                <a:solidFill>
                  <a:schemeClr val="dk1"/>
                </a:solidFill>
                <a:latin typeface="Roboto"/>
                <a:ea typeface="Roboto"/>
                <a:cs typeface="Roboto"/>
                <a:sym typeface="Roboto"/>
              </a:rPr>
              <a:t>데이터 기반 의사결정</a:t>
            </a:r>
            <a:endParaRPr sz="1000">
              <a:solidFill>
                <a:schemeClr val="dk1"/>
              </a:solidFill>
              <a:latin typeface="Roboto"/>
              <a:ea typeface="Roboto"/>
              <a:cs typeface="Roboto"/>
              <a:sym typeface="Roboto"/>
            </a:endParaRPr>
          </a:p>
          <a:p>
            <a:pPr marL="457200" lvl="0" indent="0" algn="l" rtl="0">
              <a:spcBef>
                <a:spcPts val="0"/>
              </a:spcBef>
              <a:spcAft>
                <a:spcPts val="0"/>
              </a:spcAft>
              <a:buNone/>
            </a:pPr>
            <a:r>
              <a:rPr lang="en" sz="1000">
                <a:solidFill>
                  <a:schemeClr val="dk1"/>
                </a:solidFill>
                <a:latin typeface="Roboto"/>
                <a:ea typeface="Roboto"/>
                <a:cs typeface="Roboto"/>
                <a:sym typeface="Roboto"/>
              </a:rPr>
              <a:t>프로젝트의 궁극적인 결과물은 결국 실제 문제를 해결하는 것입니다. 따라서 각 대여소별로 예측된 자전거의 적정량을 하루 전에 배치하는 것이 유효한지 확인하기 위해서 train, test셋에서 사용하지 않은 2023년의 자전거 대여량으로 예측을 하고 평가를 할 예정입니다.</a:t>
            </a:r>
            <a:endParaRPr sz="1000">
              <a:solidFill>
                <a:schemeClr val="dk1"/>
              </a:solidFill>
              <a:latin typeface="Roboto"/>
              <a:ea typeface="Roboto"/>
              <a:cs typeface="Roboto"/>
              <a:sym typeface="Roboto"/>
            </a:endParaRPr>
          </a:p>
          <a:p>
            <a:pPr marL="0" lvl="0" indent="0" algn="l" rtl="0">
              <a:spcBef>
                <a:spcPts val="0"/>
              </a:spcBef>
              <a:spcAft>
                <a:spcPts val="0"/>
              </a:spcAft>
              <a:buNone/>
            </a:pPr>
            <a:endParaRPr sz="1000">
              <a:solidFill>
                <a:schemeClr val="dk1"/>
              </a:solidFill>
              <a:latin typeface="Roboto"/>
              <a:ea typeface="Roboto"/>
              <a:cs typeface="Roboto"/>
              <a:sym typeface="Roboto"/>
            </a:endParaRPr>
          </a:p>
          <a:p>
            <a:pPr marL="457200" lvl="0" indent="-292100" algn="l" rtl="0">
              <a:spcBef>
                <a:spcPts val="0"/>
              </a:spcBef>
              <a:spcAft>
                <a:spcPts val="0"/>
              </a:spcAft>
              <a:buClr>
                <a:schemeClr val="dk1"/>
              </a:buClr>
              <a:buSzPts val="1000"/>
              <a:buFont typeface="Roboto"/>
              <a:buAutoNum type="arabicPeriod"/>
            </a:pPr>
            <a:r>
              <a:rPr lang="en" sz="1000">
                <a:solidFill>
                  <a:schemeClr val="dk1"/>
                </a:solidFill>
                <a:latin typeface="Roboto"/>
                <a:ea typeface="Roboto"/>
                <a:cs typeface="Roboto"/>
                <a:sym typeface="Roboto"/>
              </a:rPr>
              <a:t>결과 분석</a:t>
            </a:r>
            <a:endParaRPr sz="1000">
              <a:solidFill>
                <a:schemeClr val="dk1"/>
              </a:solidFill>
              <a:latin typeface="Roboto"/>
              <a:ea typeface="Roboto"/>
              <a:cs typeface="Roboto"/>
              <a:sym typeface="Roboto"/>
            </a:endParaRPr>
          </a:p>
          <a:p>
            <a:pPr marL="457200" lvl="0" indent="0" algn="l" rtl="0">
              <a:spcBef>
                <a:spcPts val="0"/>
              </a:spcBef>
              <a:spcAft>
                <a:spcPts val="0"/>
              </a:spcAft>
              <a:buNone/>
            </a:pPr>
            <a:r>
              <a:rPr lang="en" sz="1000">
                <a:solidFill>
                  <a:schemeClr val="dk1"/>
                </a:solidFill>
                <a:latin typeface="Roboto"/>
                <a:ea typeface="Roboto"/>
                <a:cs typeface="Roboto"/>
                <a:sym typeface="Roboto"/>
              </a:rPr>
              <a:t>마지막으로 GCN이 잘 예측하는 대여소와 잘 예측하지 못하는 대여소를 비교할 예정입니다.</a:t>
            </a:r>
            <a:endParaRPr sz="1000">
              <a:solidFill>
                <a:schemeClr val="dk1"/>
              </a:solidFill>
              <a:latin typeface="Roboto"/>
              <a:ea typeface="Roboto"/>
              <a:cs typeface="Roboto"/>
              <a:sym typeface="Roboto"/>
            </a:endParaRPr>
          </a:p>
          <a:p>
            <a:pPr marL="0" lvl="0" indent="457200" algn="l" rtl="0">
              <a:spcBef>
                <a:spcPts val="0"/>
              </a:spcBef>
              <a:spcAft>
                <a:spcPts val="0"/>
              </a:spcAft>
              <a:buNone/>
            </a:pPr>
            <a:r>
              <a:rPr lang="en" sz="1000">
                <a:solidFill>
                  <a:schemeClr val="dk1"/>
                </a:solidFill>
                <a:latin typeface="Roboto"/>
                <a:ea typeface="Roboto"/>
                <a:cs typeface="Roboto"/>
                <a:sym typeface="Roboto"/>
              </a:rPr>
              <a:t>잘 예측하는 상위 15% 대여소와  잘 예측하지 못하는 하위 15% 대여소를 비교하여 다음의 2가지 가설을 검정할 것입니다.</a:t>
            </a:r>
            <a:endParaRPr sz="1000">
              <a:solidFill>
                <a:schemeClr val="dk1"/>
              </a:solidFill>
              <a:latin typeface="Roboto"/>
              <a:ea typeface="Roboto"/>
              <a:cs typeface="Roboto"/>
              <a:sym typeface="Roboto"/>
            </a:endParaRPr>
          </a:p>
          <a:p>
            <a:pPr marL="0" lvl="0" indent="457200" algn="l" rtl="0">
              <a:spcBef>
                <a:spcPts val="0"/>
              </a:spcBef>
              <a:spcAft>
                <a:spcPts val="0"/>
              </a:spcAft>
              <a:buNone/>
            </a:pPr>
            <a:r>
              <a:rPr lang="en" sz="1000">
                <a:solidFill>
                  <a:schemeClr val="dk1"/>
                </a:solidFill>
                <a:latin typeface="Roboto"/>
                <a:ea typeface="Roboto"/>
                <a:cs typeface="Roboto"/>
                <a:sym typeface="Roboto"/>
              </a:rPr>
              <a:t>가설1) 주변 대여소와 연결이 약한 대여소가 주변과 잘 연결된 대여소보다 정확도가 더 떨어질 것이라는 가정입니다.</a:t>
            </a:r>
            <a:endParaRPr sz="1000">
              <a:solidFill>
                <a:schemeClr val="dk1"/>
              </a:solidFill>
              <a:latin typeface="Roboto"/>
              <a:ea typeface="Roboto"/>
              <a:cs typeface="Roboto"/>
              <a:sym typeface="Roboto"/>
            </a:endParaRPr>
          </a:p>
          <a:p>
            <a:pPr marL="0" lvl="0" indent="457200" algn="l" rtl="0">
              <a:spcBef>
                <a:spcPts val="0"/>
              </a:spcBef>
              <a:spcAft>
                <a:spcPts val="0"/>
              </a:spcAft>
              <a:buNone/>
            </a:pPr>
            <a:r>
              <a:rPr lang="en" sz="1000">
                <a:solidFill>
                  <a:schemeClr val="dk1"/>
                </a:solidFill>
                <a:latin typeface="Roboto"/>
                <a:ea typeface="Roboto"/>
                <a:cs typeface="Roboto"/>
                <a:sym typeface="Roboto"/>
              </a:rPr>
              <a:t>가설2) 대여량의 범위가 넓은 대여소가 대여량의 범위가 좁은 대여소보다 정확도가 더 떨어질 것이라는 가정입니다.</a:t>
            </a:r>
            <a:endParaRPr sz="1000">
              <a:solidFill>
                <a:schemeClr val="dk1"/>
              </a:solidFill>
              <a:latin typeface="Roboto"/>
              <a:ea typeface="Roboto"/>
              <a:cs typeface="Roboto"/>
              <a:sym typeface="Roboto"/>
            </a:endParaRPr>
          </a:p>
          <a:p>
            <a:pPr marL="0" lvl="0" indent="457200" algn="l" rtl="0">
              <a:spcBef>
                <a:spcPts val="0"/>
              </a:spcBef>
              <a:spcAft>
                <a:spcPts val="0"/>
              </a:spcAft>
              <a:buNone/>
            </a:pPr>
            <a:endParaRPr sz="1000">
              <a:solidFill>
                <a:schemeClr val="dk1"/>
              </a:solidFill>
              <a:latin typeface="Roboto"/>
              <a:ea typeface="Roboto"/>
              <a:cs typeface="Roboto"/>
              <a:sym typeface="Roboto"/>
            </a:endParaRPr>
          </a:p>
          <a:p>
            <a:pPr marL="0" lvl="0" indent="457200" algn="l" rtl="0">
              <a:spcBef>
                <a:spcPts val="0"/>
              </a:spcBef>
              <a:spcAft>
                <a:spcPts val="0"/>
              </a:spcAft>
              <a:buNone/>
            </a:pPr>
            <a:r>
              <a:rPr lang="en" sz="1000">
                <a:solidFill>
                  <a:schemeClr val="dk1"/>
                </a:solidFill>
                <a:latin typeface="Roboto"/>
                <a:ea typeface="Roboto"/>
                <a:cs typeface="Roboto"/>
                <a:sym typeface="Roboto"/>
              </a:rPr>
              <a:t>두 가설을 검정 결과를 바탕으로 GCN의 장단점을 분석할 예정입니다.</a:t>
            </a:r>
            <a:endParaRPr sz="1000">
              <a:solidFill>
                <a:schemeClr val="dk1"/>
              </a:solidFill>
              <a:latin typeface="Roboto"/>
              <a:ea typeface="Roboto"/>
              <a:cs typeface="Roboto"/>
              <a:sym typeface="Roboto"/>
            </a:endParaRPr>
          </a:p>
          <a:p>
            <a:pPr marL="0" lvl="0" indent="457200" algn="l" rtl="0">
              <a:spcBef>
                <a:spcPts val="0"/>
              </a:spcBef>
              <a:spcAft>
                <a:spcPts val="0"/>
              </a:spcAft>
              <a:buNone/>
            </a:pPr>
            <a:endParaRPr sz="1000">
              <a:solidFill>
                <a:schemeClr val="dk1"/>
              </a:solidFill>
              <a:latin typeface="Roboto"/>
              <a:ea typeface="Roboto"/>
              <a:cs typeface="Roboto"/>
              <a:sym typeface="Roboto"/>
            </a:endParaRPr>
          </a:p>
          <a:p>
            <a:pPr marL="0" lvl="0" indent="0" algn="l" rtl="0">
              <a:spcBef>
                <a:spcPts val="0"/>
              </a:spcBef>
              <a:spcAft>
                <a:spcPts val="0"/>
              </a:spcAft>
              <a:buNone/>
            </a:pPr>
            <a:r>
              <a:rPr lang="en" sz="1000">
                <a:solidFill>
                  <a:schemeClr val="dk1"/>
                </a:solidFill>
                <a:latin typeface="Roboto"/>
                <a:ea typeface="Roboto"/>
                <a:cs typeface="Roboto"/>
                <a:sym typeface="Roboto"/>
              </a:rPr>
              <a:t> 그리하여, 결과를 바탕으로 10주차에 서울시 빅데이터 공모전에 참가할 예정이며, 13주차까지 논문을 작성하여 PLOS ONE 국제 저널에 투고할 예정입니다. PLOS ONE에 투고한 이유는 사전논문으로 활용한 GCN-up 모델을 만들었던 논문이 PLOS ONE이었고, 1차 논문심사까지 16일이 걸리기 때문에 13주차까지 논문을 투고하기로 결정하였습니다.</a:t>
            </a:r>
            <a:endParaRPr sz="1000">
              <a:solidFill>
                <a:schemeClr val="dk1"/>
              </a:solidFill>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8bbf82f33d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8bbf82f33d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저희 팀이 두고 있는 목적은 Graph Convolutional Network(GCN) 모델을 구성하고</a:t>
            </a:r>
            <a:endParaRPr>
              <a:solidFill>
                <a:schemeClr val="dk1"/>
              </a:solidFill>
            </a:endParaRPr>
          </a:p>
          <a:p>
            <a:pPr marL="0" lvl="0" indent="0" algn="l" rtl="0">
              <a:spcBef>
                <a:spcPts val="0"/>
              </a:spcBef>
              <a:spcAft>
                <a:spcPts val="0"/>
              </a:spcAft>
              <a:buNone/>
            </a:pPr>
            <a:r>
              <a:rPr lang="en">
                <a:solidFill>
                  <a:schemeClr val="dk1"/>
                </a:solidFill>
              </a:rPr>
              <a:t>시계열, 공간 데이터를 사용하여 각 대여소별 수요량을 예측하는 것입니다.</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latin typeface="Roboto"/>
                <a:ea typeface="Roboto"/>
                <a:cs typeface="Roboto"/>
                <a:sym typeface="Roboto"/>
              </a:rPr>
              <a:t>최근 자전거 이용 수요 예측의 중요성이 부각되고 있습니다.</a:t>
            </a:r>
            <a:endParaRPr>
              <a:solidFill>
                <a:schemeClr val="dk1"/>
              </a:solidFill>
              <a:latin typeface="Roboto"/>
              <a:ea typeface="Roboto"/>
              <a:cs typeface="Roboto"/>
              <a:sym typeface="Roboto"/>
            </a:endParaRPr>
          </a:p>
          <a:p>
            <a:pPr marL="0" lvl="0" indent="0" algn="l" rtl="0">
              <a:spcBef>
                <a:spcPts val="0"/>
              </a:spcBef>
              <a:spcAft>
                <a:spcPts val="0"/>
              </a:spcAft>
              <a:buNone/>
            </a:pPr>
            <a:r>
              <a:rPr lang="en">
                <a:solidFill>
                  <a:schemeClr val="dk1"/>
                </a:solidFill>
                <a:latin typeface="Roboto"/>
                <a:ea typeface="Roboto"/>
                <a:cs typeface="Roboto"/>
                <a:sym typeface="Roboto"/>
              </a:rPr>
              <a:t>공공자전거 대여소별 적절한 보급이 요구되지만, '한국교통학회'에 따르면, 서울시는 적정 규모 분석 없이 공용자전거 공급을 확대하고 있습니다.</a:t>
            </a:r>
            <a:endParaRPr>
              <a:solidFill>
                <a:schemeClr val="dk1"/>
              </a:solidFill>
              <a:latin typeface="Roboto"/>
              <a:ea typeface="Roboto"/>
              <a:cs typeface="Roboto"/>
              <a:sym typeface="Roboto"/>
            </a:endParaRPr>
          </a:p>
          <a:p>
            <a:pPr marL="0" lvl="0" indent="0" algn="l" rtl="0">
              <a:spcBef>
                <a:spcPts val="0"/>
              </a:spcBef>
              <a:spcAft>
                <a:spcPts val="0"/>
              </a:spcAft>
              <a:buNone/>
            </a:pPr>
            <a:r>
              <a:rPr lang="en">
                <a:solidFill>
                  <a:schemeClr val="dk1"/>
                </a:solidFill>
                <a:latin typeface="Roboto"/>
                <a:ea typeface="Roboto"/>
                <a:cs typeface="Roboto"/>
                <a:sym typeface="Roboto"/>
              </a:rPr>
              <a:t>이로 인한 공공자전거의 불균형은 사용자 불만을 증가시키고 있으며, 이 문제를 해결하기 위해 각 대여소의 이용 수요예측이 필요하다고 생각했습니다.</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54dda1946d_6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저희들이 참조한 사전 논문들입니다. 감사합니다!</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24de12043e3_1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24de12043e3_1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8c7d63f78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8c7d63f78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이것으로 발표를 마치겠습니다. 감사합니다.</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4de12043e3_1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4de12043e3_1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저희가 만든 GCN-pro 모델의 노벨티를 말씀드리도록 하겠습니다.</a:t>
            </a:r>
            <a:endParaRPr/>
          </a:p>
          <a:p>
            <a:pPr marL="0" lvl="0" indent="0" algn="l" rtl="0">
              <a:spcBef>
                <a:spcPts val="0"/>
              </a:spcBef>
              <a:spcAft>
                <a:spcPts val="0"/>
              </a:spcAft>
              <a:buNone/>
            </a:pPr>
            <a:endParaRPr/>
          </a:p>
          <a:p>
            <a:pPr marL="0" lvl="0" indent="0" algn="l" rtl="0">
              <a:spcBef>
                <a:spcPts val="0"/>
              </a:spcBef>
              <a:spcAft>
                <a:spcPts val="0"/>
              </a:spcAft>
              <a:buNone/>
            </a:pPr>
            <a:r>
              <a:rPr lang="en"/>
              <a:t>자전거 수요량 예측과 관련된 사전 논문에서는 날씨, 과거 대여량 데이터만을 사용하였습니다.</a:t>
            </a:r>
            <a:endParaRPr/>
          </a:p>
          <a:p>
            <a:pPr marL="0" lvl="0" indent="0" algn="l" rtl="0">
              <a:spcBef>
                <a:spcPts val="0"/>
              </a:spcBef>
              <a:spcAft>
                <a:spcPts val="0"/>
              </a:spcAft>
              <a:buNone/>
            </a:pPr>
            <a:r>
              <a:rPr lang="en"/>
              <a:t>이는 대부분 LSTM, LSTM-nn, ARIMA와 같은 시계열 예측이었습니다.</a:t>
            </a:r>
            <a:endParaRPr/>
          </a:p>
          <a:p>
            <a:pPr marL="0" lvl="0" indent="0" algn="l" rtl="0">
              <a:spcBef>
                <a:spcPts val="0"/>
              </a:spcBef>
              <a:spcAft>
                <a:spcPts val="0"/>
              </a:spcAft>
              <a:buNone/>
            </a:pPr>
            <a:endParaRPr/>
          </a:p>
          <a:p>
            <a:pPr marL="0" lvl="0" indent="0" algn="l" rtl="0">
              <a:spcBef>
                <a:spcPts val="0"/>
              </a:spcBef>
              <a:spcAft>
                <a:spcPts val="0"/>
              </a:spcAft>
              <a:buNone/>
            </a:pPr>
            <a:r>
              <a:rPr lang="en"/>
              <a:t>또한 사전 GCN 연구에서는 거치소 간 연결성을 반영하였지만, 개별 거치소의 구체적인 공간특성을 반영하지 않았습니다.</a:t>
            </a:r>
            <a:endParaRPr/>
          </a:p>
          <a:p>
            <a:pPr marL="0" lvl="0" indent="0" algn="l" rtl="0">
              <a:spcBef>
                <a:spcPts val="0"/>
              </a:spcBef>
              <a:spcAft>
                <a:spcPts val="0"/>
              </a:spcAft>
              <a:buNone/>
            </a:pPr>
            <a:endParaRPr/>
          </a:p>
          <a:p>
            <a:pPr marL="0" lvl="0" indent="0" algn="l" rtl="0">
              <a:spcBef>
                <a:spcPts val="0"/>
              </a:spcBef>
              <a:spcAft>
                <a:spcPts val="0"/>
              </a:spcAft>
              <a:buNone/>
            </a:pPr>
            <a:r>
              <a:rPr lang="en"/>
              <a:t>이는 다수 문헌에서 이야기하는 </a:t>
            </a:r>
            <a:r>
              <a:rPr lang="en" b="1"/>
              <a:t>자전거 대여소 인근 자전거 도로</a:t>
            </a:r>
            <a:r>
              <a:rPr lang="en"/>
              <a:t>, </a:t>
            </a:r>
            <a:r>
              <a:rPr lang="en" b="1"/>
              <a:t>교통시설</a:t>
            </a:r>
            <a:r>
              <a:rPr lang="en"/>
              <a:t>, </a:t>
            </a:r>
            <a:r>
              <a:rPr lang="en" b="1"/>
              <a:t>주거시설</a:t>
            </a:r>
            <a:r>
              <a:rPr lang="en"/>
              <a:t> 등이 수요량에 영향을 많이 미친다는 이야기를 포함하지 못한다고 생각하였습니다.</a:t>
            </a:r>
            <a:endParaRPr/>
          </a:p>
          <a:p>
            <a:pPr marL="0" lvl="0" indent="0" algn="l" rtl="0">
              <a:spcBef>
                <a:spcPts val="0"/>
              </a:spcBef>
              <a:spcAft>
                <a:spcPts val="0"/>
              </a:spcAft>
              <a:buNone/>
            </a:pPr>
            <a:r>
              <a:rPr lang="en"/>
              <a:t>따라서 저희는 </a:t>
            </a:r>
            <a:r>
              <a:rPr lang="en" b="1"/>
              <a:t>개별 거치소의 구체적인 공간적인 특징</a:t>
            </a:r>
            <a:r>
              <a:rPr lang="en"/>
              <a:t>을 반영한 모델, </a:t>
            </a:r>
            <a:r>
              <a:rPr lang="en" b="1"/>
              <a:t>GCN-pro</a:t>
            </a:r>
            <a:r>
              <a:rPr lang="en"/>
              <a:t>을 제작하였습니다.</a:t>
            </a:r>
            <a:endParaRPr/>
          </a:p>
          <a:p>
            <a:pPr marL="0" lvl="0" indent="0" algn="l" rtl="0">
              <a:spcBef>
                <a:spcPts val="0"/>
              </a:spcBef>
              <a:spcAft>
                <a:spcPts val="0"/>
              </a:spcAft>
              <a:buNone/>
            </a:pPr>
            <a:endParaRPr/>
          </a:p>
          <a:p>
            <a:pPr marL="0" lvl="0" indent="0" algn="l" rtl="0">
              <a:spcBef>
                <a:spcPts val="0"/>
              </a:spcBef>
              <a:spcAft>
                <a:spcPts val="0"/>
              </a:spcAft>
              <a:buNone/>
            </a:pPr>
            <a:r>
              <a:rPr lang="en"/>
              <a:t>저희가 진행한 연구에 4가지 노벨티입니다.</a:t>
            </a:r>
            <a:endParaRPr/>
          </a:p>
          <a:p>
            <a:pPr marL="0" lvl="0" indent="0" algn="l" rtl="0">
              <a:spcBef>
                <a:spcPts val="0"/>
              </a:spcBef>
              <a:spcAft>
                <a:spcPts val="0"/>
              </a:spcAft>
              <a:buNone/>
            </a:pPr>
            <a:r>
              <a:rPr lang="en"/>
              <a:t>첫 번째로 서울시 자전거 거치소 각각의 수요량 예측이 가능합니다. 기존에는 서울의 일부 구에 한정하거나 클러스터를 묶어 각 클러스터별 예측을 진행하였다는 것에 차이를 두었습니다.</a:t>
            </a:r>
            <a:endParaRPr/>
          </a:p>
          <a:p>
            <a:pPr marL="0" lvl="0" indent="0" algn="l" rtl="0">
              <a:spcBef>
                <a:spcPts val="0"/>
              </a:spcBef>
              <a:spcAft>
                <a:spcPts val="0"/>
              </a:spcAft>
              <a:buNone/>
            </a:pPr>
            <a:r>
              <a:rPr lang="en"/>
              <a:t>두 번째로 다양한 모델 성능의 비교입니다. 이전 논문에서 진행되었던 시계열예측(LSTM)과 </a:t>
            </a:r>
            <a:r>
              <a:rPr lang="en">
                <a:solidFill>
                  <a:schemeClr val="dk1"/>
                </a:solidFill>
              </a:rPr>
              <a:t>GCN모델에 시계열 데이터만을 사용한 </a:t>
            </a:r>
            <a:r>
              <a:rPr lang="en"/>
              <a:t>GCN-UP을 구현한 후,</a:t>
            </a:r>
            <a:endParaRPr/>
          </a:p>
          <a:p>
            <a:pPr marL="0" lvl="0" indent="0" algn="l" rtl="0">
              <a:spcBef>
                <a:spcPts val="0"/>
              </a:spcBef>
              <a:spcAft>
                <a:spcPts val="0"/>
              </a:spcAft>
              <a:buNone/>
            </a:pPr>
            <a:r>
              <a:rPr lang="en"/>
              <a:t>	GCN 모델에 시계열 데이터와 공간 데이터를 모두 사용한 GCN-pro를 구현하여 각각의 성능을 비교하였습니다.</a:t>
            </a:r>
            <a:endParaRPr/>
          </a:p>
          <a:p>
            <a:pPr marL="0" lvl="0" indent="0" algn="l" rtl="0">
              <a:spcBef>
                <a:spcPts val="0"/>
              </a:spcBef>
              <a:spcAft>
                <a:spcPts val="0"/>
              </a:spcAft>
              <a:buNone/>
            </a:pPr>
            <a:r>
              <a:rPr lang="en"/>
              <a:t>세 번째로 앞서 말씀드렸던 것처럼 GCN-pro 모델에는 시계열 데이터와 공간 데이터를 모두 사용함으로써 각 대여소의 특징 및 시간의 흐름을 통해 예측합니다.</a:t>
            </a:r>
            <a:endParaRPr/>
          </a:p>
          <a:p>
            <a:pPr marL="0" lvl="0" indent="0" algn="l" rtl="0">
              <a:spcBef>
                <a:spcPts val="0"/>
              </a:spcBef>
              <a:spcAft>
                <a:spcPts val="0"/>
              </a:spcAft>
              <a:buNone/>
            </a:pPr>
            <a:r>
              <a:rPr lang="en"/>
              <a:t>마지막으로 Sliding window를 적용함으로써 트렌드를 바탕으로 예측할 수 있으며, 월 마다 나타날 수 있는 계절성의 차이를 극복할 수 있습니다.</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4de12043e3_1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4de12043e3_1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지난학기 구성했던 공간데이터에 대해 말씀드리겠습니다.</a:t>
            </a:r>
            <a:endParaRPr/>
          </a:p>
          <a:p>
            <a:pPr marL="0" lvl="0" indent="0" algn="l" rtl="0">
              <a:spcBef>
                <a:spcPts val="0"/>
              </a:spcBef>
              <a:spcAft>
                <a:spcPts val="0"/>
              </a:spcAft>
              <a:buNone/>
            </a:pPr>
            <a:endParaRPr/>
          </a:p>
          <a:p>
            <a:pPr marL="0" lvl="0" indent="0" algn="l" rtl="0">
              <a:spcBef>
                <a:spcPts val="0"/>
              </a:spcBef>
              <a:spcAft>
                <a:spcPts val="0"/>
              </a:spcAft>
              <a:buNone/>
            </a:pPr>
            <a:r>
              <a:rPr lang="en"/>
              <a:t>자전거 거치소별로 Day당 대여량을 담고 있는 데이터입니다.</a:t>
            </a:r>
            <a:endParaRPr/>
          </a:p>
          <a:p>
            <a:pPr marL="0" lvl="0" indent="0" algn="l" rtl="0">
              <a:spcBef>
                <a:spcPts val="0"/>
              </a:spcBef>
              <a:spcAft>
                <a:spcPts val="0"/>
              </a:spcAft>
              <a:buNone/>
            </a:pPr>
            <a:r>
              <a:rPr lang="en"/>
              <a:t>이를 사용하여 자전거 거치소별 대여량을 확인하였습니다.</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c22acce7a3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c22acce7a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자전거대여소 별로 인근 500m내에 속하는 변수들을 정리하였습니다.</a:t>
            </a:r>
            <a:endParaRPr/>
          </a:p>
          <a:p>
            <a:pPr marL="0" lvl="0" indent="0" algn="l" rtl="0">
              <a:spcBef>
                <a:spcPts val="0"/>
              </a:spcBef>
              <a:spcAft>
                <a:spcPts val="0"/>
              </a:spcAft>
              <a:buNone/>
            </a:pPr>
            <a:r>
              <a:rPr lang="en"/>
              <a:t>순서대로 버스정류장 개수, 지하철역 개수, 학교(초등학교, 중학교, 고등학교) 개수, 아파트 세대수, 문화시설 수, 대학교 수, 대형학원 수를 포함하고 있습니다.</a:t>
            </a:r>
            <a:endParaRPr/>
          </a:p>
          <a:p>
            <a:pPr marL="0" lvl="0" indent="0" algn="l" rtl="0">
              <a:spcBef>
                <a:spcPts val="0"/>
              </a:spcBef>
              <a:spcAft>
                <a:spcPts val="0"/>
              </a:spcAft>
              <a:buNone/>
            </a:pPr>
            <a:r>
              <a:rPr lang="en"/>
              <a:t>해당하는 공간데이터를 선정한 이유는 사전 논문에서 활용했던 데이터들을 바탕으로 두고 진행하였습니다.</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8bbf82f33d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8bbf82f33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두 번째로는 인접행렬입니다.</a:t>
            </a:r>
            <a:endParaRPr/>
          </a:p>
          <a:p>
            <a:pPr marL="0" lvl="0" indent="0" algn="l" rtl="0">
              <a:spcBef>
                <a:spcPts val="0"/>
              </a:spcBef>
              <a:spcAft>
                <a:spcPts val="0"/>
              </a:spcAft>
              <a:buNone/>
            </a:pPr>
            <a:r>
              <a:rPr lang="en"/>
              <a:t>위 그림에서 보실 수 있는 것처럼 인접행렬은 row 대여소에서 빌려서 column 대여소로 반납한 경우를 계산하여 만들었고,</a:t>
            </a:r>
            <a:endParaRPr/>
          </a:p>
          <a:p>
            <a:pPr marL="0" lvl="0" indent="0" algn="l" rtl="0">
              <a:spcBef>
                <a:spcPts val="0"/>
              </a:spcBef>
              <a:spcAft>
                <a:spcPts val="0"/>
              </a:spcAft>
              <a:buNone/>
            </a:pPr>
            <a:r>
              <a:rPr lang="en"/>
              <a:t>이에 대한 편차를 줄이기 위해 MinMax scaling을 적용하였습니다.</a:t>
            </a:r>
            <a:endParaRPr>
              <a:solidFill>
                <a:srgbClr val="FF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8bbf82f33d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8bbf82f33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데이터 다음으로 말씀드릴 것은 지난학기 저희가 설계한 GCN 모델의 구조입니다.</a:t>
            </a:r>
            <a:endParaRPr/>
          </a:p>
          <a:p>
            <a:pPr marL="0" lvl="0" indent="0" algn="l" rtl="0">
              <a:spcBef>
                <a:spcPts val="0"/>
              </a:spcBef>
              <a:spcAft>
                <a:spcPts val="0"/>
              </a:spcAft>
              <a:buNone/>
            </a:pPr>
            <a:r>
              <a:rPr lang="en"/>
              <a:t>인접행렬과 feature matrix를 합친 후, Fully Connected Network로 만들어서 각 대여소간 예측을 진행합니다.</a:t>
            </a:r>
            <a:endParaRPr>
              <a:solidFill>
                <a:srgbClr val="FF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3025" y="4304575"/>
            <a:ext cx="9233400" cy="86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a:spLocks noGrp="1"/>
          </p:cNvSpPr>
          <p:nvPr>
            <p:ph type="pic" idx="2"/>
          </p:nvPr>
        </p:nvSpPr>
        <p:spPr>
          <a:xfrm>
            <a:off x="537300" y="540425"/>
            <a:ext cx="5918700" cy="4069200"/>
          </a:xfrm>
          <a:prstGeom prst="rect">
            <a:avLst/>
          </a:prstGeom>
          <a:noFill/>
          <a:ln>
            <a:noFill/>
          </a:ln>
        </p:spPr>
      </p:sp>
      <p:sp>
        <p:nvSpPr>
          <p:cNvPr id="11" name="Google Shape;11;p2"/>
          <p:cNvSpPr txBox="1">
            <a:spLocks noGrp="1"/>
          </p:cNvSpPr>
          <p:nvPr>
            <p:ph type="ctrTitle"/>
          </p:nvPr>
        </p:nvSpPr>
        <p:spPr>
          <a:xfrm>
            <a:off x="3084375" y="1310850"/>
            <a:ext cx="5133300" cy="1956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5200"/>
              <a:buNone/>
              <a:defRPr sz="4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084375" y="3384575"/>
            <a:ext cx="5133300" cy="37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Clr>
                <a:schemeClr val="dk1"/>
              </a:buClr>
              <a:buSzPts val="1400"/>
              <a:buNone/>
              <a:defRPr sz="1400">
                <a:solidFill>
                  <a:schemeClr val="dk1"/>
                </a:solidFill>
              </a:defRPr>
            </a:lvl2pPr>
            <a:lvl3pPr lvl="2" algn="ctr" rtl="0">
              <a:lnSpc>
                <a:spcPct val="100000"/>
              </a:lnSpc>
              <a:spcBef>
                <a:spcPts val="0"/>
              </a:spcBef>
              <a:spcAft>
                <a:spcPts val="0"/>
              </a:spcAft>
              <a:buClr>
                <a:schemeClr val="dk1"/>
              </a:buClr>
              <a:buSzPts val="1400"/>
              <a:buNone/>
              <a:defRPr sz="1400">
                <a:solidFill>
                  <a:schemeClr val="dk1"/>
                </a:solidFill>
              </a:defRPr>
            </a:lvl3pPr>
            <a:lvl4pPr lvl="3" algn="ctr" rtl="0">
              <a:lnSpc>
                <a:spcPct val="100000"/>
              </a:lnSpc>
              <a:spcBef>
                <a:spcPts val="0"/>
              </a:spcBef>
              <a:spcAft>
                <a:spcPts val="0"/>
              </a:spcAft>
              <a:buClr>
                <a:schemeClr val="dk1"/>
              </a:buClr>
              <a:buSzPts val="1400"/>
              <a:buNone/>
              <a:defRPr sz="1400">
                <a:solidFill>
                  <a:schemeClr val="dk1"/>
                </a:solidFill>
              </a:defRPr>
            </a:lvl4pPr>
            <a:lvl5pPr lvl="4" algn="ctr" rtl="0">
              <a:lnSpc>
                <a:spcPct val="100000"/>
              </a:lnSpc>
              <a:spcBef>
                <a:spcPts val="0"/>
              </a:spcBef>
              <a:spcAft>
                <a:spcPts val="0"/>
              </a:spcAft>
              <a:buClr>
                <a:schemeClr val="dk1"/>
              </a:buClr>
              <a:buSzPts val="1400"/>
              <a:buNone/>
              <a:defRPr sz="1400">
                <a:solidFill>
                  <a:schemeClr val="dk1"/>
                </a:solidFill>
              </a:defRPr>
            </a:lvl5pPr>
            <a:lvl6pPr lvl="5" algn="ctr" rtl="0">
              <a:lnSpc>
                <a:spcPct val="100000"/>
              </a:lnSpc>
              <a:spcBef>
                <a:spcPts val="0"/>
              </a:spcBef>
              <a:spcAft>
                <a:spcPts val="0"/>
              </a:spcAft>
              <a:buClr>
                <a:schemeClr val="dk1"/>
              </a:buClr>
              <a:buSzPts val="1400"/>
              <a:buNone/>
              <a:defRPr sz="1400">
                <a:solidFill>
                  <a:schemeClr val="dk1"/>
                </a:solidFill>
              </a:defRPr>
            </a:lvl6pPr>
            <a:lvl7pPr lvl="6" algn="ctr" rtl="0">
              <a:lnSpc>
                <a:spcPct val="100000"/>
              </a:lnSpc>
              <a:spcBef>
                <a:spcPts val="0"/>
              </a:spcBef>
              <a:spcAft>
                <a:spcPts val="0"/>
              </a:spcAft>
              <a:buClr>
                <a:schemeClr val="dk1"/>
              </a:buClr>
              <a:buSzPts val="1400"/>
              <a:buNone/>
              <a:defRPr sz="1400">
                <a:solidFill>
                  <a:schemeClr val="dk1"/>
                </a:solidFill>
              </a:defRPr>
            </a:lvl7pPr>
            <a:lvl8pPr lvl="7" algn="ctr" rtl="0">
              <a:lnSpc>
                <a:spcPct val="100000"/>
              </a:lnSpc>
              <a:spcBef>
                <a:spcPts val="0"/>
              </a:spcBef>
              <a:spcAft>
                <a:spcPts val="0"/>
              </a:spcAft>
              <a:buClr>
                <a:schemeClr val="dk1"/>
              </a:buClr>
              <a:buSzPts val="1400"/>
              <a:buNone/>
              <a:defRPr sz="1400">
                <a:solidFill>
                  <a:schemeClr val="dk1"/>
                </a:solidFill>
              </a:defRPr>
            </a:lvl8pPr>
            <a:lvl9pPr lvl="8" algn="ctr" rtl="0">
              <a:lnSpc>
                <a:spcPct val="100000"/>
              </a:lnSpc>
              <a:spcBef>
                <a:spcPts val="0"/>
              </a:spcBef>
              <a:spcAft>
                <a:spcPts val="0"/>
              </a:spcAft>
              <a:buClr>
                <a:schemeClr val="dk1"/>
              </a:buClr>
              <a:buSzPts val="1400"/>
              <a:buNone/>
              <a:defRPr sz="14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1699075" y="1812650"/>
            <a:ext cx="5825100" cy="103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6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51" name="Google Shape;51;p11"/>
          <p:cNvSpPr txBox="1">
            <a:spLocks noGrp="1"/>
          </p:cNvSpPr>
          <p:nvPr>
            <p:ph type="subTitle" idx="1"/>
          </p:nvPr>
        </p:nvSpPr>
        <p:spPr>
          <a:xfrm>
            <a:off x="1699075" y="2921050"/>
            <a:ext cx="5825100" cy="40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7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3"/>
        <p:cNvGrpSpPr/>
        <p:nvPr/>
      </p:nvGrpSpPr>
      <p:grpSpPr>
        <a:xfrm>
          <a:off x="0" y="0"/>
          <a:ext cx="0" cy="0"/>
          <a:chOff x="0" y="0"/>
          <a:chExt cx="0" cy="0"/>
        </a:xfrm>
      </p:grpSpPr>
      <p:sp>
        <p:nvSpPr>
          <p:cNvPr id="54" name="Google Shape;54;p13"/>
          <p:cNvSpPr/>
          <p:nvPr/>
        </p:nvSpPr>
        <p:spPr>
          <a:xfrm>
            <a:off x="-58500" y="4600375"/>
            <a:ext cx="9262200" cy="572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a:spLocks noGrp="1"/>
          </p:cNvSpPr>
          <p:nvPr>
            <p:ph type="pic" idx="2"/>
          </p:nvPr>
        </p:nvSpPr>
        <p:spPr>
          <a:xfrm>
            <a:off x="4320275" y="539500"/>
            <a:ext cx="4286400" cy="4320900"/>
          </a:xfrm>
          <a:prstGeom prst="rect">
            <a:avLst/>
          </a:prstGeom>
          <a:noFill/>
          <a:ln>
            <a:noFill/>
          </a:ln>
        </p:spPr>
      </p:sp>
      <p:sp>
        <p:nvSpPr>
          <p:cNvPr id="56" name="Google Shape;5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57" name="Google Shape;57;p13"/>
          <p:cNvSpPr txBox="1">
            <a:spLocks noGrp="1"/>
          </p:cNvSpPr>
          <p:nvPr>
            <p:ph type="subTitle" idx="1"/>
          </p:nvPr>
        </p:nvSpPr>
        <p:spPr>
          <a:xfrm>
            <a:off x="1556874" y="1634608"/>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8" name="Google Shape;58;p13"/>
          <p:cNvSpPr txBox="1">
            <a:spLocks noGrp="1"/>
          </p:cNvSpPr>
          <p:nvPr>
            <p:ph type="subTitle" idx="3"/>
          </p:nvPr>
        </p:nvSpPr>
        <p:spPr>
          <a:xfrm>
            <a:off x="4698474" y="1634608"/>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 name="Google Shape;59;p13"/>
          <p:cNvSpPr txBox="1">
            <a:spLocks noGrp="1"/>
          </p:cNvSpPr>
          <p:nvPr>
            <p:ph type="subTitle" idx="4"/>
          </p:nvPr>
        </p:nvSpPr>
        <p:spPr>
          <a:xfrm>
            <a:off x="4698475" y="2592388"/>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0" name="Google Shape;60;p13"/>
          <p:cNvSpPr txBox="1">
            <a:spLocks noGrp="1"/>
          </p:cNvSpPr>
          <p:nvPr>
            <p:ph type="subTitle" idx="5"/>
          </p:nvPr>
        </p:nvSpPr>
        <p:spPr>
          <a:xfrm>
            <a:off x="1552657" y="2592388"/>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1" name="Google Shape;61;p13"/>
          <p:cNvSpPr txBox="1">
            <a:spLocks noGrp="1"/>
          </p:cNvSpPr>
          <p:nvPr>
            <p:ph type="title" idx="6" hasCustomPrompt="1"/>
          </p:nvPr>
        </p:nvSpPr>
        <p:spPr>
          <a:xfrm>
            <a:off x="913075" y="1526934"/>
            <a:ext cx="501600" cy="38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lt1"/>
                </a:solidFill>
                <a:latin typeface="Roboto Medium"/>
                <a:ea typeface="Roboto Medium"/>
                <a:cs typeface="Roboto Medium"/>
                <a:sym typeface="Robot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title" idx="7" hasCustomPrompt="1"/>
          </p:nvPr>
        </p:nvSpPr>
        <p:spPr>
          <a:xfrm>
            <a:off x="4054711" y="2482305"/>
            <a:ext cx="501600" cy="38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lt1"/>
                </a:solidFill>
                <a:latin typeface="Roboto Medium"/>
                <a:ea typeface="Roboto Medium"/>
                <a:cs typeface="Roboto Medium"/>
                <a:sym typeface="Robot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title" idx="8" hasCustomPrompt="1"/>
          </p:nvPr>
        </p:nvSpPr>
        <p:spPr>
          <a:xfrm>
            <a:off x="4054656" y="1526934"/>
            <a:ext cx="501600" cy="38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lt1"/>
                </a:solidFill>
                <a:latin typeface="Roboto Medium"/>
                <a:ea typeface="Roboto Medium"/>
                <a:cs typeface="Roboto Medium"/>
                <a:sym typeface="Robot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title" idx="9" hasCustomPrompt="1"/>
          </p:nvPr>
        </p:nvSpPr>
        <p:spPr>
          <a:xfrm>
            <a:off x="913075" y="2482305"/>
            <a:ext cx="501600" cy="38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lt1"/>
                </a:solidFill>
                <a:latin typeface="Roboto Medium"/>
                <a:ea typeface="Roboto Medium"/>
                <a:cs typeface="Roboto Medium"/>
                <a:sym typeface="Robot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13"/>
          </p:nvPr>
        </p:nvSpPr>
        <p:spPr>
          <a:xfrm>
            <a:off x="4698476" y="3550167"/>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6" name="Google Shape;66;p13"/>
          <p:cNvSpPr txBox="1">
            <a:spLocks noGrp="1"/>
          </p:cNvSpPr>
          <p:nvPr>
            <p:ph type="subTitle" idx="14"/>
          </p:nvPr>
        </p:nvSpPr>
        <p:spPr>
          <a:xfrm>
            <a:off x="1562355" y="3550167"/>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 name="Google Shape;67;p13"/>
          <p:cNvSpPr txBox="1">
            <a:spLocks noGrp="1"/>
          </p:cNvSpPr>
          <p:nvPr>
            <p:ph type="title" idx="15" hasCustomPrompt="1"/>
          </p:nvPr>
        </p:nvSpPr>
        <p:spPr>
          <a:xfrm>
            <a:off x="4054711" y="3435972"/>
            <a:ext cx="501600" cy="38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lt1"/>
                </a:solidFill>
                <a:latin typeface="Roboto Medium"/>
                <a:ea typeface="Roboto Medium"/>
                <a:cs typeface="Roboto Medium"/>
                <a:sym typeface="Robot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16" hasCustomPrompt="1"/>
          </p:nvPr>
        </p:nvSpPr>
        <p:spPr>
          <a:xfrm>
            <a:off x="913075" y="3435972"/>
            <a:ext cx="501600" cy="38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lt1"/>
                </a:solidFill>
                <a:latin typeface="Roboto Medium"/>
                <a:ea typeface="Roboto Medium"/>
                <a:cs typeface="Roboto Medium"/>
                <a:sym typeface="Robot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17"/>
          </p:nvPr>
        </p:nvSpPr>
        <p:spPr>
          <a:xfrm>
            <a:off x="1556874" y="1353218"/>
            <a:ext cx="2305500" cy="38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70" name="Google Shape;70;p13"/>
          <p:cNvSpPr txBox="1">
            <a:spLocks noGrp="1"/>
          </p:cNvSpPr>
          <p:nvPr>
            <p:ph type="subTitle" idx="18"/>
          </p:nvPr>
        </p:nvSpPr>
        <p:spPr>
          <a:xfrm>
            <a:off x="4698475" y="1353218"/>
            <a:ext cx="2305500" cy="38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71" name="Google Shape;71;p13"/>
          <p:cNvSpPr txBox="1">
            <a:spLocks noGrp="1"/>
          </p:cNvSpPr>
          <p:nvPr>
            <p:ph type="subTitle" idx="19"/>
          </p:nvPr>
        </p:nvSpPr>
        <p:spPr>
          <a:xfrm>
            <a:off x="4698475" y="2310492"/>
            <a:ext cx="2305500" cy="38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72" name="Google Shape;72;p13"/>
          <p:cNvSpPr txBox="1">
            <a:spLocks noGrp="1"/>
          </p:cNvSpPr>
          <p:nvPr>
            <p:ph type="subTitle" idx="20"/>
          </p:nvPr>
        </p:nvSpPr>
        <p:spPr>
          <a:xfrm>
            <a:off x="1552657" y="2310492"/>
            <a:ext cx="2305500" cy="38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73" name="Google Shape;73;p13"/>
          <p:cNvSpPr txBox="1">
            <a:spLocks noGrp="1"/>
          </p:cNvSpPr>
          <p:nvPr>
            <p:ph type="subTitle" idx="21"/>
          </p:nvPr>
        </p:nvSpPr>
        <p:spPr>
          <a:xfrm>
            <a:off x="4698475" y="3267766"/>
            <a:ext cx="2305500" cy="38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74" name="Google Shape;74;p13"/>
          <p:cNvSpPr txBox="1">
            <a:spLocks noGrp="1"/>
          </p:cNvSpPr>
          <p:nvPr>
            <p:ph type="subTitle" idx="22"/>
          </p:nvPr>
        </p:nvSpPr>
        <p:spPr>
          <a:xfrm>
            <a:off x="1562355" y="3267766"/>
            <a:ext cx="2305500" cy="38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713351" y="1430625"/>
            <a:ext cx="7606800" cy="399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2400" b="1">
                <a:latin typeface="Roboto"/>
                <a:ea typeface="Roboto"/>
                <a:cs typeface="Roboto"/>
                <a:sym typeface="Roboto"/>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7" name="Google Shape;77;p14"/>
          <p:cNvSpPr txBox="1">
            <a:spLocks noGrp="1"/>
          </p:cNvSpPr>
          <p:nvPr>
            <p:ph type="subTitle" idx="1"/>
          </p:nvPr>
        </p:nvSpPr>
        <p:spPr>
          <a:xfrm>
            <a:off x="713351" y="567500"/>
            <a:ext cx="7606800" cy="89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23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TITLE_AND_BODY_1">
    <p:spTree>
      <p:nvGrpSpPr>
        <p:cNvPr id="1" name="Shape 78"/>
        <p:cNvGrpSpPr/>
        <p:nvPr/>
      </p:nvGrpSpPr>
      <p:grpSpPr>
        <a:xfrm>
          <a:off x="0" y="0"/>
          <a:ext cx="0" cy="0"/>
          <a:chOff x="0" y="0"/>
          <a:chExt cx="0" cy="0"/>
        </a:xfrm>
      </p:grpSpPr>
      <p:sp>
        <p:nvSpPr>
          <p:cNvPr id="79" name="Google Shape;79;p15"/>
          <p:cNvSpPr/>
          <p:nvPr/>
        </p:nvSpPr>
        <p:spPr>
          <a:xfrm>
            <a:off x="537300" y="1155850"/>
            <a:ext cx="8069100" cy="34527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txBox="1">
            <a:spLocks noGrp="1"/>
          </p:cNvSpPr>
          <p:nvPr>
            <p:ph type="title"/>
          </p:nvPr>
        </p:nvSpPr>
        <p:spPr>
          <a:xfrm>
            <a:off x="720000" y="445025"/>
            <a:ext cx="7710900" cy="572700"/>
          </a:xfrm>
          <a:prstGeom prst="rect">
            <a:avLst/>
          </a:prstGeom>
          <a:noFill/>
        </p:spPr>
        <p:txBody>
          <a:bodyPr spcFirstLastPara="1" wrap="square" lIns="91425" tIns="91425" rIns="91425" bIns="91425" anchor="t" anchorCtr="0">
            <a:noAutofit/>
          </a:bodyPr>
          <a:lstStyle>
            <a:lvl1pPr lvl="0" algn="l"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1" name="Google Shape;81;p15"/>
          <p:cNvSpPr txBox="1">
            <a:spLocks noGrp="1"/>
          </p:cNvSpPr>
          <p:nvPr>
            <p:ph type="body" idx="1"/>
          </p:nvPr>
        </p:nvSpPr>
        <p:spPr>
          <a:xfrm>
            <a:off x="720000" y="1291950"/>
            <a:ext cx="3703200" cy="317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sz="1200"/>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15000"/>
              </a:lnSpc>
              <a:spcBef>
                <a:spcPts val="0"/>
              </a:spcBef>
              <a:spcAft>
                <a:spcPts val="0"/>
              </a:spcAft>
              <a:buSzPts val="1200"/>
              <a:buFont typeface="Nunito Light"/>
              <a:buChar char="■"/>
              <a:defRPr/>
            </a:lvl3pPr>
            <a:lvl4pPr marL="1828800" lvl="3" indent="-304800" rtl="0">
              <a:lnSpc>
                <a:spcPct val="115000"/>
              </a:lnSpc>
              <a:spcBef>
                <a:spcPts val="1600"/>
              </a:spcBef>
              <a:spcAft>
                <a:spcPts val="0"/>
              </a:spcAft>
              <a:buSzPts val="1200"/>
              <a:buFont typeface="Nunito Light"/>
              <a:buChar char="●"/>
              <a:defRPr/>
            </a:lvl4pPr>
            <a:lvl5pPr marL="2286000" lvl="4" indent="-304800" rtl="0">
              <a:lnSpc>
                <a:spcPct val="115000"/>
              </a:lnSpc>
              <a:spcBef>
                <a:spcPts val="1600"/>
              </a:spcBef>
              <a:spcAft>
                <a:spcPts val="0"/>
              </a:spcAft>
              <a:buSzPts val="1200"/>
              <a:buFont typeface="Nunito Light"/>
              <a:buChar char="○"/>
              <a:defRPr/>
            </a:lvl5pPr>
            <a:lvl6pPr marL="2743200" lvl="5" indent="-304800" rtl="0">
              <a:lnSpc>
                <a:spcPct val="115000"/>
              </a:lnSpc>
              <a:spcBef>
                <a:spcPts val="1600"/>
              </a:spcBef>
              <a:spcAft>
                <a:spcPts val="0"/>
              </a:spcAft>
              <a:buSzPts val="1200"/>
              <a:buFont typeface="Nunito Light"/>
              <a:buChar char="■"/>
              <a:defRPr/>
            </a:lvl6pPr>
            <a:lvl7pPr marL="3200400" lvl="6" indent="-304800" rtl="0">
              <a:lnSpc>
                <a:spcPct val="115000"/>
              </a:lnSpc>
              <a:spcBef>
                <a:spcPts val="1600"/>
              </a:spcBef>
              <a:spcAft>
                <a:spcPts val="0"/>
              </a:spcAft>
              <a:buSzPts val="1200"/>
              <a:buFont typeface="Nunito Light"/>
              <a:buChar char="●"/>
              <a:defRPr/>
            </a:lvl7pPr>
            <a:lvl8pPr marL="3657600" lvl="7" indent="-304800" rtl="0">
              <a:lnSpc>
                <a:spcPct val="115000"/>
              </a:lnSpc>
              <a:spcBef>
                <a:spcPts val="1600"/>
              </a:spcBef>
              <a:spcAft>
                <a:spcPts val="0"/>
              </a:spcAft>
              <a:buSzPts val="1200"/>
              <a:buFont typeface="Nunito Light"/>
              <a:buChar char="○"/>
              <a:defRPr/>
            </a:lvl8pPr>
            <a:lvl9pPr marL="4114800" lvl="8" indent="-304800" rtl="0">
              <a:lnSpc>
                <a:spcPct val="115000"/>
              </a:lnSpc>
              <a:spcBef>
                <a:spcPts val="1600"/>
              </a:spcBef>
              <a:spcAft>
                <a:spcPts val="1600"/>
              </a:spcAft>
              <a:buSzPts val="1200"/>
              <a:buFont typeface="Nunito Light"/>
              <a:buChar char="■"/>
              <a:defRPr/>
            </a:lvl9pPr>
          </a:lstStyle>
          <a:p>
            <a:endParaRPr/>
          </a:p>
        </p:txBody>
      </p:sp>
      <p:sp>
        <p:nvSpPr>
          <p:cNvPr id="82" name="Google Shape;82;p15"/>
          <p:cNvSpPr/>
          <p:nvPr/>
        </p:nvSpPr>
        <p:spPr>
          <a:xfrm flipH="1">
            <a:off x="-27505" y="4608500"/>
            <a:ext cx="9224700" cy="572700"/>
          </a:xfrm>
          <a:prstGeom prst="snip2DiagRect">
            <a:avLst>
              <a:gd name="adj1" fmla="val 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txBox="1">
            <a:spLocks noGrp="1"/>
          </p:cNvSpPr>
          <p:nvPr>
            <p:ph type="body" idx="2"/>
          </p:nvPr>
        </p:nvSpPr>
        <p:spPr>
          <a:xfrm>
            <a:off x="4728050" y="1291950"/>
            <a:ext cx="3702900" cy="3176400"/>
          </a:xfrm>
          <a:prstGeom prst="rect">
            <a:avLst/>
          </a:prstGeom>
        </p:spPr>
        <p:txBody>
          <a:bodyPr spcFirstLastPara="1" wrap="square" lIns="91425" tIns="91425" rIns="91425" bIns="91425" anchor="t" anchorCtr="0">
            <a:noAutofit/>
          </a:bodyPr>
          <a:lstStyle>
            <a:lvl1pPr marL="457200" lvl="0" indent="-279400" rtl="0">
              <a:lnSpc>
                <a:spcPct val="100000"/>
              </a:lnSpc>
              <a:spcBef>
                <a:spcPts val="0"/>
              </a:spcBef>
              <a:spcAft>
                <a:spcPts val="0"/>
              </a:spcAft>
              <a:buSzPts val="800"/>
              <a:buFont typeface="Nunito Light"/>
              <a:buChar char="●"/>
              <a:defRPr sz="1200"/>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15000"/>
              </a:lnSpc>
              <a:spcBef>
                <a:spcPts val="0"/>
              </a:spcBef>
              <a:spcAft>
                <a:spcPts val="0"/>
              </a:spcAft>
              <a:buSzPts val="1200"/>
              <a:buFont typeface="Nunito Light"/>
              <a:buChar char="■"/>
              <a:defRPr/>
            </a:lvl3pPr>
            <a:lvl4pPr marL="1828800" lvl="3" indent="-304800" rtl="0">
              <a:lnSpc>
                <a:spcPct val="115000"/>
              </a:lnSpc>
              <a:spcBef>
                <a:spcPts val="1600"/>
              </a:spcBef>
              <a:spcAft>
                <a:spcPts val="0"/>
              </a:spcAft>
              <a:buSzPts val="1200"/>
              <a:buFont typeface="Nunito Light"/>
              <a:buChar char="●"/>
              <a:defRPr/>
            </a:lvl4pPr>
            <a:lvl5pPr marL="2286000" lvl="4" indent="-304800" rtl="0">
              <a:lnSpc>
                <a:spcPct val="115000"/>
              </a:lnSpc>
              <a:spcBef>
                <a:spcPts val="1600"/>
              </a:spcBef>
              <a:spcAft>
                <a:spcPts val="0"/>
              </a:spcAft>
              <a:buSzPts val="1200"/>
              <a:buFont typeface="Nunito Light"/>
              <a:buChar char="○"/>
              <a:defRPr/>
            </a:lvl5pPr>
            <a:lvl6pPr marL="2743200" lvl="5" indent="-304800" rtl="0">
              <a:lnSpc>
                <a:spcPct val="115000"/>
              </a:lnSpc>
              <a:spcBef>
                <a:spcPts val="1600"/>
              </a:spcBef>
              <a:spcAft>
                <a:spcPts val="0"/>
              </a:spcAft>
              <a:buSzPts val="1200"/>
              <a:buFont typeface="Nunito Light"/>
              <a:buChar char="■"/>
              <a:defRPr/>
            </a:lvl6pPr>
            <a:lvl7pPr marL="3200400" lvl="6" indent="-304800" rtl="0">
              <a:lnSpc>
                <a:spcPct val="115000"/>
              </a:lnSpc>
              <a:spcBef>
                <a:spcPts val="1600"/>
              </a:spcBef>
              <a:spcAft>
                <a:spcPts val="0"/>
              </a:spcAft>
              <a:buSzPts val="1200"/>
              <a:buFont typeface="Nunito Light"/>
              <a:buChar char="●"/>
              <a:defRPr/>
            </a:lvl7pPr>
            <a:lvl8pPr marL="3657600" lvl="7" indent="-304800" rtl="0">
              <a:lnSpc>
                <a:spcPct val="115000"/>
              </a:lnSpc>
              <a:spcBef>
                <a:spcPts val="1600"/>
              </a:spcBef>
              <a:spcAft>
                <a:spcPts val="0"/>
              </a:spcAft>
              <a:buSzPts val="1200"/>
              <a:buFont typeface="Nunito Light"/>
              <a:buChar char="○"/>
              <a:defRPr/>
            </a:lvl8pPr>
            <a:lvl9pPr marL="4114800" lvl="8" indent="-304800" rtl="0">
              <a:lnSpc>
                <a:spcPct val="115000"/>
              </a:lnSpc>
              <a:spcBef>
                <a:spcPts val="1600"/>
              </a:spcBef>
              <a:spcAft>
                <a:spcPts val="1600"/>
              </a:spcAft>
              <a:buSzPts val="1200"/>
              <a:buFont typeface="Nunito Light"/>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84"/>
        <p:cNvGrpSpPr/>
        <p:nvPr/>
      </p:nvGrpSpPr>
      <p:grpSpPr>
        <a:xfrm>
          <a:off x="0" y="0"/>
          <a:ext cx="0" cy="0"/>
          <a:chOff x="0" y="0"/>
          <a:chExt cx="0" cy="0"/>
        </a:xfrm>
      </p:grpSpPr>
      <p:sp>
        <p:nvSpPr>
          <p:cNvPr id="85" name="Google Shape;85;p16"/>
          <p:cNvSpPr/>
          <p:nvPr/>
        </p:nvSpPr>
        <p:spPr>
          <a:xfrm>
            <a:off x="537300" y="1155850"/>
            <a:ext cx="8069100" cy="34527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6"/>
          <p:cNvSpPr/>
          <p:nvPr/>
        </p:nvSpPr>
        <p:spPr>
          <a:xfrm flipH="1">
            <a:off x="-27505" y="4608500"/>
            <a:ext cx="9224700" cy="572700"/>
          </a:xfrm>
          <a:prstGeom prst="snip2DiagRect">
            <a:avLst>
              <a:gd name="adj1" fmla="val 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16"/>
          <p:cNvSpPr txBox="1">
            <a:spLocks noGrp="1"/>
          </p:cNvSpPr>
          <p:nvPr>
            <p:ph type="subTitle" idx="1"/>
          </p:nvPr>
        </p:nvSpPr>
        <p:spPr>
          <a:xfrm>
            <a:off x="6142135" y="21931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9" name="Google Shape;89;p16"/>
          <p:cNvSpPr txBox="1">
            <a:spLocks noGrp="1"/>
          </p:cNvSpPr>
          <p:nvPr>
            <p:ph type="subTitle" idx="2"/>
          </p:nvPr>
        </p:nvSpPr>
        <p:spPr>
          <a:xfrm>
            <a:off x="6137885" y="1912950"/>
            <a:ext cx="19860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600"/>
              <a:buFont typeface="Bebas Neue"/>
              <a:buNone/>
              <a:defRPr sz="1700" b="1"/>
            </a:lvl1pPr>
            <a:lvl2pPr lvl="1" algn="ctr"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90" name="Google Shape;90;p16"/>
          <p:cNvSpPr txBox="1">
            <a:spLocks noGrp="1"/>
          </p:cNvSpPr>
          <p:nvPr>
            <p:ph type="subTitle" idx="3"/>
          </p:nvPr>
        </p:nvSpPr>
        <p:spPr>
          <a:xfrm>
            <a:off x="1107638" y="383599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1" name="Google Shape;91;p16"/>
          <p:cNvSpPr txBox="1">
            <a:spLocks noGrp="1"/>
          </p:cNvSpPr>
          <p:nvPr>
            <p:ph type="subTitle" idx="4"/>
          </p:nvPr>
        </p:nvSpPr>
        <p:spPr>
          <a:xfrm>
            <a:off x="3619438" y="383599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2" name="Google Shape;92;p16"/>
          <p:cNvSpPr txBox="1">
            <a:spLocks noGrp="1"/>
          </p:cNvSpPr>
          <p:nvPr>
            <p:ph type="subTitle" idx="5"/>
          </p:nvPr>
        </p:nvSpPr>
        <p:spPr>
          <a:xfrm>
            <a:off x="1104250" y="3560575"/>
            <a:ext cx="19860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600"/>
              <a:buFont typeface="Bebas Neue"/>
              <a:buNone/>
              <a:defRPr sz="1700" b="1"/>
            </a:lvl1pPr>
            <a:lvl2pPr lvl="1" algn="ctr"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93" name="Google Shape;93;p16"/>
          <p:cNvSpPr txBox="1">
            <a:spLocks noGrp="1"/>
          </p:cNvSpPr>
          <p:nvPr>
            <p:ph type="subTitle" idx="6"/>
          </p:nvPr>
        </p:nvSpPr>
        <p:spPr>
          <a:xfrm>
            <a:off x="3619363" y="3560575"/>
            <a:ext cx="19860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600"/>
              <a:buFont typeface="Bebas Neue"/>
              <a:buNone/>
              <a:defRPr sz="1700" b="1"/>
            </a:lvl1pPr>
            <a:lvl2pPr lvl="1" algn="ctr"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94" name="Google Shape;94;p16"/>
          <p:cNvSpPr txBox="1">
            <a:spLocks noGrp="1"/>
          </p:cNvSpPr>
          <p:nvPr>
            <p:ph type="subTitle" idx="7"/>
          </p:nvPr>
        </p:nvSpPr>
        <p:spPr>
          <a:xfrm>
            <a:off x="6142135" y="383599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5" name="Google Shape;95;p16"/>
          <p:cNvSpPr txBox="1">
            <a:spLocks noGrp="1"/>
          </p:cNvSpPr>
          <p:nvPr>
            <p:ph type="subTitle" idx="8"/>
          </p:nvPr>
        </p:nvSpPr>
        <p:spPr>
          <a:xfrm>
            <a:off x="6137885" y="3560575"/>
            <a:ext cx="19860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600"/>
              <a:buFont typeface="Bebas Neue"/>
              <a:buNone/>
              <a:defRPr sz="1700" b="1"/>
            </a:lvl1pPr>
            <a:lvl2pPr lvl="1" algn="ctr"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96" name="Google Shape;96;p16"/>
          <p:cNvSpPr txBox="1">
            <a:spLocks noGrp="1"/>
          </p:cNvSpPr>
          <p:nvPr>
            <p:ph type="subTitle" idx="9"/>
          </p:nvPr>
        </p:nvSpPr>
        <p:spPr>
          <a:xfrm>
            <a:off x="1107638" y="2188357"/>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7" name="Google Shape;97;p16"/>
          <p:cNvSpPr txBox="1">
            <a:spLocks noGrp="1"/>
          </p:cNvSpPr>
          <p:nvPr>
            <p:ph type="subTitle" idx="13"/>
          </p:nvPr>
        </p:nvSpPr>
        <p:spPr>
          <a:xfrm>
            <a:off x="3619438" y="2188357"/>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8" name="Google Shape;98;p16"/>
          <p:cNvSpPr txBox="1">
            <a:spLocks noGrp="1"/>
          </p:cNvSpPr>
          <p:nvPr>
            <p:ph type="subTitle" idx="14"/>
          </p:nvPr>
        </p:nvSpPr>
        <p:spPr>
          <a:xfrm>
            <a:off x="1104250" y="1912938"/>
            <a:ext cx="19860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600"/>
              <a:buFont typeface="Bebas Neue"/>
              <a:buNone/>
              <a:defRPr sz="1700" b="1"/>
            </a:lvl1pPr>
            <a:lvl2pPr lvl="1" algn="ctr"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99" name="Google Shape;99;p16"/>
          <p:cNvSpPr txBox="1">
            <a:spLocks noGrp="1"/>
          </p:cNvSpPr>
          <p:nvPr>
            <p:ph type="subTitle" idx="15"/>
          </p:nvPr>
        </p:nvSpPr>
        <p:spPr>
          <a:xfrm>
            <a:off x="3619363" y="1912938"/>
            <a:ext cx="19860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600"/>
              <a:buFont typeface="Bebas Neue"/>
              <a:buNone/>
              <a:defRPr sz="1700" b="1"/>
            </a:lvl1pPr>
            <a:lvl2pPr lvl="1" algn="ctr"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6_1">
    <p:spTree>
      <p:nvGrpSpPr>
        <p:cNvPr id="1" name="Shape 100"/>
        <p:cNvGrpSpPr/>
        <p:nvPr/>
      </p:nvGrpSpPr>
      <p:grpSpPr>
        <a:xfrm>
          <a:off x="0" y="0"/>
          <a:ext cx="0" cy="0"/>
          <a:chOff x="0" y="0"/>
          <a:chExt cx="0" cy="0"/>
        </a:xfrm>
      </p:grpSpPr>
      <p:sp>
        <p:nvSpPr>
          <p:cNvPr id="101" name="Google Shape;101;p17"/>
          <p:cNvSpPr/>
          <p:nvPr/>
        </p:nvSpPr>
        <p:spPr>
          <a:xfrm flipH="1">
            <a:off x="-27505" y="4608500"/>
            <a:ext cx="9224700" cy="572700"/>
          </a:xfrm>
          <a:prstGeom prst="snip2DiagRect">
            <a:avLst>
              <a:gd name="adj1" fmla="val 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a:spLocks noGrp="1"/>
          </p:cNvSpPr>
          <p:nvPr>
            <p:ph type="pic" idx="2"/>
          </p:nvPr>
        </p:nvSpPr>
        <p:spPr>
          <a:xfrm>
            <a:off x="4310422" y="535977"/>
            <a:ext cx="4284900" cy="4344300"/>
          </a:xfrm>
          <a:prstGeom prst="rect">
            <a:avLst/>
          </a:prstGeom>
          <a:noFill/>
          <a:ln>
            <a:noFill/>
          </a:ln>
        </p:spPr>
      </p:sp>
      <p:sp>
        <p:nvSpPr>
          <p:cNvPr id="103" name="Google Shape;103;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 name="Google Shape;104;p17"/>
          <p:cNvSpPr txBox="1">
            <a:spLocks noGrp="1"/>
          </p:cNvSpPr>
          <p:nvPr>
            <p:ph type="subTitle" idx="1"/>
          </p:nvPr>
        </p:nvSpPr>
        <p:spPr>
          <a:xfrm>
            <a:off x="720025" y="2073500"/>
            <a:ext cx="2410800" cy="16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05" name="Google Shape;105;p17"/>
          <p:cNvSpPr txBox="1">
            <a:spLocks noGrp="1"/>
          </p:cNvSpPr>
          <p:nvPr>
            <p:ph type="subTitle" idx="3"/>
          </p:nvPr>
        </p:nvSpPr>
        <p:spPr>
          <a:xfrm>
            <a:off x="3406962" y="2077543"/>
            <a:ext cx="2410800" cy="162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06" name="Google Shape;106;p17"/>
          <p:cNvSpPr txBox="1">
            <a:spLocks noGrp="1"/>
          </p:cNvSpPr>
          <p:nvPr>
            <p:ph type="subTitle" idx="4"/>
          </p:nvPr>
        </p:nvSpPr>
        <p:spPr>
          <a:xfrm>
            <a:off x="6013200" y="2077539"/>
            <a:ext cx="2410800" cy="162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07" name="Google Shape;107;p17"/>
          <p:cNvSpPr txBox="1">
            <a:spLocks noGrp="1"/>
          </p:cNvSpPr>
          <p:nvPr>
            <p:ph type="subTitle" idx="5"/>
          </p:nvPr>
        </p:nvSpPr>
        <p:spPr>
          <a:xfrm>
            <a:off x="720025" y="1596850"/>
            <a:ext cx="2410800" cy="53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b="1"/>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08" name="Google Shape;108;p17"/>
          <p:cNvSpPr txBox="1">
            <a:spLocks noGrp="1"/>
          </p:cNvSpPr>
          <p:nvPr>
            <p:ph type="subTitle" idx="6"/>
          </p:nvPr>
        </p:nvSpPr>
        <p:spPr>
          <a:xfrm>
            <a:off x="3406962" y="1596852"/>
            <a:ext cx="24108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b="1"/>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09" name="Google Shape;109;p17"/>
          <p:cNvSpPr txBox="1">
            <a:spLocks noGrp="1"/>
          </p:cNvSpPr>
          <p:nvPr>
            <p:ph type="subTitle" idx="7"/>
          </p:nvPr>
        </p:nvSpPr>
        <p:spPr>
          <a:xfrm>
            <a:off x="6013200" y="1596851"/>
            <a:ext cx="24108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b="1"/>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CUSTOM_6_1_1">
    <p:spTree>
      <p:nvGrpSpPr>
        <p:cNvPr id="1" name="Shape 110"/>
        <p:cNvGrpSpPr/>
        <p:nvPr/>
      </p:nvGrpSpPr>
      <p:grpSpPr>
        <a:xfrm>
          <a:off x="0" y="0"/>
          <a:ext cx="0" cy="0"/>
          <a:chOff x="0" y="0"/>
          <a:chExt cx="0" cy="0"/>
        </a:xfrm>
      </p:grpSpPr>
      <p:sp>
        <p:nvSpPr>
          <p:cNvPr id="111" name="Google Shape;111;p18"/>
          <p:cNvSpPr>
            <a:spLocks noGrp="1"/>
          </p:cNvSpPr>
          <p:nvPr>
            <p:ph type="pic" idx="2"/>
          </p:nvPr>
        </p:nvSpPr>
        <p:spPr>
          <a:xfrm>
            <a:off x="545870" y="543892"/>
            <a:ext cx="4284900" cy="4327200"/>
          </a:xfrm>
          <a:prstGeom prst="rect">
            <a:avLst/>
          </a:prstGeom>
          <a:noFill/>
          <a:ln>
            <a:noFill/>
          </a:ln>
        </p:spPr>
      </p:sp>
      <p:sp>
        <p:nvSpPr>
          <p:cNvPr id="112" name="Google Shape;112;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 name="Google Shape;113;p18"/>
          <p:cNvSpPr txBox="1">
            <a:spLocks noGrp="1"/>
          </p:cNvSpPr>
          <p:nvPr>
            <p:ph type="subTitle" idx="1"/>
          </p:nvPr>
        </p:nvSpPr>
        <p:spPr>
          <a:xfrm>
            <a:off x="720025" y="2411564"/>
            <a:ext cx="2410800" cy="16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14" name="Google Shape;114;p18"/>
          <p:cNvSpPr txBox="1">
            <a:spLocks noGrp="1"/>
          </p:cNvSpPr>
          <p:nvPr>
            <p:ph type="subTitle" idx="3"/>
          </p:nvPr>
        </p:nvSpPr>
        <p:spPr>
          <a:xfrm>
            <a:off x="3406962" y="2413664"/>
            <a:ext cx="2410800" cy="162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15" name="Google Shape;115;p18"/>
          <p:cNvSpPr txBox="1">
            <a:spLocks noGrp="1"/>
          </p:cNvSpPr>
          <p:nvPr>
            <p:ph type="subTitle" idx="4"/>
          </p:nvPr>
        </p:nvSpPr>
        <p:spPr>
          <a:xfrm>
            <a:off x="6013200" y="2413664"/>
            <a:ext cx="2410800" cy="162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16" name="Google Shape;116;p18"/>
          <p:cNvSpPr txBox="1">
            <a:spLocks noGrp="1"/>
          </p:cNvSpPr>
          <p:nvPr>
            <p:ph type="subTitle" idx="5"/>
          </p:nvPr>
        </p:nvSpPr>
        <p:spPr>
          <a:xfrm>
            <a:off x="720025" y="1912780"/>
            <a:ext cx="2410800" cy="53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600"/>
              <a:buFont typeface="Bebas Neue"/>
              <a:buNone/>
              <a:defRPr sz="1700" b="1"/>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117" name="Google Shape;117;p18"/>
          <p:cNvSpPr txBox="1">
            <a:spLocks noGrp="1"/>
          </p:cNvSpPr>
          <p:nvPr>
            <p:ph type="subTitle" idx="6"/>
          </p:nvPr>
        </p:nvSpPr>
        <p:spPr>
          <a:xfrm>
            <a:off x="3406964" y="1912783"/>
            <a:ext cx="24108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600"/>
              <a:buFont typeface="Bebas Neue"/>
              <a:buNone/>
              <a:defRPr sz="1700" b="1"/>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118" name="Google Shape;118;p18"/>
          <p:cNvSpPr txBox="1">
            <a:spLocks noGrp="1"/>
          </p:cNvSpPr>
          <p:nvPr>
            <p:ph type="subTitle" idx="7"/>
          </p:nvPr>
        </p:nvSpPr>
        <p:spPr>
          <a:xfrm>
            <a:off x="6013204" y="1912781"/>
            <a:ext cx="24108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600"/>
              <a:buFont typeface="Bebas Neue"/>
              <a:buNone/>
              <a:defRPr sz="1700" b="1"/>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119" name="Google Shape;119;p18"/>
          <p:cNvSpPr/>
          <p:nvPr/>
        </p:nvSpPr>
        <p:spPr>
          <a:xfrm flipH="1">
            <a:off x="-27505" y="4608500"/>
            <a:ext cx="9224700" cy="572700"/>
          </a:xfrm>
          <a:prstGeom prst="snip2DiagRect">
            <a:avLst>
              <a:gd name="adj1" fmla="val 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16">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20"/>
        <p:cNvGrpSpPr/>
        <p:nvPr/>
      </p:nvGrpSpPr>
      <p:grpSpPr>
        <a:xfrm>
          <a:off x="0" y="0"/>
          <a:ext cx="0" cy="0"/>
          <a:chOff x="0" y="0"/>
          <a:chExt cx="0" cy="0"/>
        </a:xfrm>
      </p:grpSpPr>
      <p:sp>
        <p:nvSpPr>
          <p:cNvPr id="121" name="Google Shape;121;p19"/>
          <p:cNvSpPr>
            <a:spLocks noGrp="1"/>
          </p:cNvSpPr>
          <p:nvPr>
            <p:ph type="pic" idx="2"/>
          </p:nvPr>
        </p:nvSpPr>
        <p:spPr>
          <a:xfrm>
            <a:off x="545870" y="553000"/>
            <a:ext cx="4284900" cy="4327200"/>
          </a:xfrm>
          <a:prstGeom prst="rect">
            <a:avLst/>
          </a:prstGeom>
          <a:noFill/>
          <a:ln>
            <a:noFill/>
          </a:ln>
        </p:spPr>
      </p:sp>
      <p:sp>
        <p:nvSpPr>
          <p:cNvPr id="122" name="Google Shape;122;p19"/>
          <p:cNvSpPr/>
          <p:nvPr/>
        </p:nvSpPr>
        <p:spPr>
          <a:xfrm flipH="1">
            <a:off x="-27505" y="4608500"/>
            <a:ext cx="9224700" cy="572700"/>
          </a:xfrm>
          <a:prstGeom prst="snip2DiagRect">
            <a:avLst>
              <a:gd name="adj1" fmla="val 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4" name="Google Shape;124;p19"/>
          <p:cNvSpPr txBox="1">
            <a:spLocks noGrp="1"/>
          </p:cNvSpPr>
          <p:nvPr>
            <p:ph type="subTitle" idx="1"/>
          </p:nvPr>
        </p:nvSpPr>
        <p:spPr>
          <a:xfrm>
            <a:off x="1693375" y="1857195"/>
            <a:ext cx="24870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5" name="Google Shape;125;p19"/>
          <p:cNvSpPr txBox="1">
            <a:spLocks noGrp="1"/>
          </p:cNvSpPr>
          <p:nvPr>
            <p:ph type="subTitle" idx="3"/>
          </p:nvPr>
        </p:nvSpPr>
        <p:spPr>
          <a:xfrm>
            <a:off x="5149133" y="1857195"/>
            <a:ext cx="24870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6" name="Google Shape;126;p19"/>
          <p:cNvSpPr txBox="1">
            <a:spLocks noGrp="1"/>
          </p:cNvSpPr>
          <p:nvPr>
            <p:ph type="subTitle" idx="4"/>
          </p:nvPr>
        </p:nvSpPr>
        <p:spPr>
          <a:xfrm>
            <a:off x="1693375" y="3212595"/>
            <a:ext cx="24870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7" name="Google Shape;127;p19"/>
          <p:cNvSpPr txBox="1">
            <a:spLocks noGrp="1"/>
          </p:cNvSpPr>
          <p:nvPr>
            <p:ph type="subTitle" idx="5"/>
          </p:nvPr>
        </p:nvSpPr>
        <p:spPr>
          <a:xfrm>
            <a:off x="5149133" y="3212595"/>
            <a:ext cx="24870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8" name="Google Shape;128;p19"/>
          <p:cNvSpPr txBox="1">
            <a:spLocks noGrp="1"/>
          </p:cNvSpPr>
          <p:nvPr>
            <p:ph type="subTitle" idx="6"/>
          </p:nvPr>
        </p:nvSpPr>
        <p:spPr>
          <a:xfrm>
            <a:off x="1693376" y="1552395"/>
            <a:ext cx="2487000" cy="35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700" b="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29" name="Google Shape;129;p19"/>
          <p:cNvSpPr txBox="1">
            <a:spLocks noGrp="1"/>
          </p:cNvSpPr>
          <p:nvPr>
            <p:ph type="subTitle" idx="7"/>
          </p:nvPr>
        </p:nvSpPr>
        <p:spPr>
          <a:xfrm>
            <a:off x="5149138" y="1552395"/>
            <a:ext cx="2487000" cy="35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700" b="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30" name="Google Shape;130;p19"/>
          <p:cNvSpPr txBox="1">
            <a:spLocks noGrp="1"/>
          </p:cNvSpPr>
          <p:nvPr>
            <p:ph type="subTitle" idx="8"/>
          </p:nvPr>
        </p:nvSpPr>
        <p:spPr>
          <a:xfrm>
            <a:off x="1693376" y="2907795"/>
            <a:ext cx="2487000" cy="35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700" b="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31" name="Google Shape;131;p19"/>
          <p:cNvSpPr txBox="1">
            <a:spLocks noGrp="1"/>
          </p:cNvSpPr>
          <p:nvPr>
            <p:ph type="subTitle" idx="9"/>
          </p:nvPr>
        </p:nvSpPr>
        <p:spPr>
          <a:xfrm>
            <a:off x="5149138" y="2907795"/>
            <a:ext cx="2487000" cy="35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700" b="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tle only 1">
  <p:cSld name="CUSTOM_7">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134" name="Google Shape;134;p20"/>
          <p:cNvSpPr/>
          <p:nvPr/>
        </p:nvSpPr>
        <p:spPr>
          <a:xfrm flipH="1">
            <a:off x="-27505" y="4608500"/>
            <a:ext cx="9224700" cy="572700"/>
          </a:xfrm>
          <a:prstGeom prst="snip2DiagRect">
            <a:avLst>
              <a:gd name="adj1" fmla="val 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a:off x="537300" y="1155850"/>
            <a:ext cx="8069100" cy="34527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53025" y="4304575"/>
            <a:ext cx="9233400" cy="86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a:spLocks noGrp="1"/>
          </p:cNvSpPr>
          <p:nvPr>
            <p:ph type="pic" idx="2"/>
          </p:nvPr>
        </p:nvSpPr>
        <p:spPr>
          <a:xfrm flipH="1">
            <a:off x="537274" y="539500"/>
            <a:ext cx="5918700" cy="4320900"/>
          </a:xfrm>
          <a:prstGeom prst="rect">
            <a:avLst/>
          </a:prstGeom>
          <a:noFill/>
          <a:ln>
            <a:noFill/>
          </a:ln>
        </p:spPr>
      </p:sp>
      <p:sp>
        <p:nvSpPr>
          <p:cNvPr id="16" name="Google Shape;16;p3"/>
          <p:cNvSpPr txBox="1">
            <a:spLocks noGrp="1"/>
          </p:cNvSpPr>
          <p:nvPr>
            <p:ph type="title"/>
          </p:nvPr>
        </p:nvSpPr>
        <p:spPr>
          <a:xfrm>
            <a:off x="3953575" y="1433988"/>
            <a:ext cx="3943200" cy="1497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600"/>
              <a:buNone/>
              <a:defRPr sz="45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3" hasCustomPrompt="1"/>
          </p:nvPr>
        </p:nvSpPr>
        <p:spPr>
          <a:xfrm>
            <a:off x="2286650" y="2150775"/>
            <a:ext cx="1093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3953575" y="3182087"/>
            <a:ext cx="3943200" cy="40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160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CUSTOM_8_5">
    <p:spTree>
      <p:nvGrpSpPr>
        <p:cNvPr id="1" name="Shape 136"/>
        <p:cNvGrpSpPr/>
        <p:nvPr/>
      </p:nvGrpSpPr>
      <p:grpSpPr>
        <a:xfrm>
          <a:off x="0" y="0"/>
          <a:ext cx="0" cy="0"/>
          <a:chOff x="0" y="0"/>
          <a:chExt cx="0" cy="0"/>
        </a:xfrm>
      </p:grpSpPr>
      <p:sp>
        <p:nvSpPr>
          <p:cNvPr id="137" name="Google Shape;137;p21"/>
          <p:cNvSpPr txBox="1">
            <a:spLocks noGrp="1"/>
          </p:cNvSpPr>
          <p:nvPr>
            <p:ph type="title" hasCustomPrompt="1"/>
          </p:nvPr>
        </p:nvSpPr>
        <p:spPr>
          <a:xfrm>
            <a:off x="2223600" y="670225"/>
            <a:ext cx="4696800" cy="7689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8" name="Google Shape;138;p21"/>
          <p:cNvSpPr txBox="1">
            <a:spLocks noGrp="1"/>
          </p:cNvSpPr>
          <p:nvPr>
            <p:ph type="subTitle" idx="1"/>
          </p:nvPr>
        </p:nvSpPr>
        <p:spPr>
          <a:xfrm>
            <a:off x="2397000" y="1427750"/>
            <a:ext cx="4350000" cy="360900"/>
          </a:xfrm>
          <a:prstGeom prst="rect">
            <a:avLst/>
          </a:prstGeom>
          <a:solidFill>
            <a:schemeClr val="accent3"/>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39" name="Google Shape;139;p21"/>
          <p:cNvSpPr txBox="1">
            <a:spLocks noGrp="1"/>
          </p:cNvSpPr>
          <p:nvPr>
            <p:ph type="title" idx="2" hasCustomPrompt="1"/>
          </p:nvPr>
        </p:nvSpPr>
        <p:spPr>
          <a:xfrm>
            <a:off x="2223600" y="1967937"/>
            <a:ext cx="4696800" cy="7689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0" name="Google Shape;140;p21"/>
          <p:cNvSpPr txBox="1">
            <a:spLocks noGrp="1"/>
          </p:cNvSpPr>
          <p:nvPr>
            <p:ph type="subTitle" idx="3"/>
          </p:nvPr>
        </p:nvSpPr>
        <p:spPr>
          <a:xfrm>
            <a:off x="2397000" y="2716363"/>
            <a:ext cx="4350000" cy="360900"/>
          </a:xfrm>
          <a:prstGeom prst="rect">
            <a:avLst/>
          </a:prstGeom>
          <a:solidFill>
            <a:schemeClr val="accent3"/>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41" name="Google Shape;141;p21"/>
          <p:cNvSpPr txBox="1">
            <a:spLocks noGrp="1"/>
          </p:cNvSpPr>
          <p:nvPr>
            <p:ph type="title" idx="4" hasCustomPrompt="1"/>
          </p:nvPr>
        </p:nvSpPr>
        <p:spPr>
          <a:xfrm>
            <a:off x="2223600" y="3265649"/>
            <a:ext cx="4696800" cy="7689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2" name="Google Shape;142;p21"/>
          <p:cNvSpPr txBox="1">
            <a:spLocks noGrp="1"/>
          </p:cNvSpPr>
          <p:nvPr>
            <p:ph type="subTitle" idx="5"/>
          </p:nvPr>
        </p:nvSpPr>
        <p:spPr>
          <a:xfrm>
            <a:off x="2397000" y="4004977"/>
            <a:ext cx="4350000" cy="360900"/>
          </a:xfrm>
          <a:prstGeom prst="rect">
            <a:avLst/>
          </a:prstGeom>
          <a:solidFill>
            <a:schemeClr val="accent3"/>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3_1_1">
    <p:spTree>
      <p:nvGrpSpPr>
        <p:cNvPr id="1" name="Shape 143"/>
        <p:cNvGrpSpPr/>
        <p:nvPr/>
      </p:nvGrpSpPr>
      <p:grpSpPr>
        <a:xfrm>
          <a:off x="0" y="0"/>
          <a:ext cx="0" cy="0"/>
          <a:chOff x="0" y="0"/>
          <a:chExt cx="0" cy="0"/>
        </a:xfrm>
      </p:grpSpPr>
      <p:sp>
        <p:nvSpPr>
          <p:cNvPr id="144" name="Google Shape;144;p22"/>
          <p:cNvSpPr>
            <a:spLocks noGrp="1"/>
          </p:cNvSpPr>
          <p:nvPr>
            <p:ph type="pic" idx="2"/>
          </p:nvPr>
        </p:nvSpPr>
        <p:spPr>
          <a:xfrm>
            <a:off x="4293425" y="539500"/>
            <a:ext cx="4132800" cy="4069200"/>
          </a:xfrm>
          <a:prstGeom prst="rect">
            <a:avLst/>
          </a:prstGeom>
          <a:noFill/>
          <a:ln>
            <a:noFill/>
          </a:ln>
        </p:spPr>
      </p:sp>
      <p:sp>
        <p:nvSpPr>
          <p:cNvPr id="145" name="Google Shape;145;p22"/>
          <p:cNvSpPr/>
          <p:nvPr/>
        </p:nvSpPr>
        <p:spPr>
          <a:xfrm flipH="1">
            <a:off x="-27505" y="4608500"/>
            <a:ext cx="9224700" cy="572700"/>
          </a:xfrm>
          <a:prstGeom prst="snip2DiagRect">
            <a:avLst>
              <a:gd name="adj1" fmla="val 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txBox="1">
            <a:spLocks noGrp="1"/>
          </p:cNvSpPr>
          <p:nvPr>
            <p:ph type="title"/>
          </p:nvPr>
        </p:nvSpPr>
        <p:spPr>
          <a:xfrm>
            <a:off x="713250" y="752750"/>
            <a:ext cx="3506100" cy="854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sz="5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7" name="Google Shape;147;p22"/>
          <p:cNvSpPr txBox="1">
            <a:spLocks noGrp="1"/>
          </p:cNvSpPr>
          <p:nvPr>
            <p:ph type="subTitle" idx="1"/>
          </p:nvPr>
        </p:nvSpPr>
        <p:spPr>
          <a:xfrm>
            <a:off x="713225" y="1708815"/>
            <a:ext cx="3506100" cy="94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8" name="Google Shape;148;p22"/>
          <p:cNvSpPr txBox="1"/>
          <p:nvPr/>
        </p:nvSpPr>
        <p:spPr>
          <a:xfrm>
            <a:off x="713250" y="3840550"/>
            <a:ext cx="3506100" cy="7680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Roboto"/>
                <a:ea typeface="Roboto"/>
                <a:cs typeface="Roboto"/>
                <a:sym typeface="Roboto"/>
              </a:rPr>
              <a:t>CREDITS:</a:t>
            </a:r>
            <a:r>
              <a:rPr lang="en" sz="1200">
                <a:solidFill>
                  <a:schemeClr val="dk1"/>
                </a:solidFill>
                <a:latin typeface="Roboto"/>
                <a:ea typeface="Roboto"/>
                <a:cs typeface="Roboto"/>
                <a:sym typeface="Roboto"/>
              </a:rPr>
              <a:t> This presentation template was created by </a:t>
            </a:r>
            <a:r>
              <a:rPr lang="en" sz="1200" b="1">
                <a:solidFill>
                  <a:schemeClr val="hlink"/>
                </a:solidFill>
                <a:uFill>
                  <a:noFill/>
                </a:uFill>
                <a:latin typeface="Roboto"/>
                <a:ea typeface="Roboto"/>
                <a:cs typeface="Roboto"/>
                <a:sym typeface="Roboto"/>
                <a:hlinkClick r:id="rId2"/>
              </a:rPr>
              <a:t>Slidesgo</a:t>
            </a:r>
            <a:r>
              <a:rPr lang="en" sz="1200">
                <a:solidFill>
                  <a:schemeClr val="dk1"/>
                </a:solidFill>
                <a:latin typeface="Roboto"/>
                <a:ea typeface="Roboto"/>
                <a:cs typeface="Roboto"/>
                <a:sym typeface="Roboto"/>
              </a:rPr>
              <a:t>, and includes icons by </a:t>
            </a:r>
            <a:r>
              <a:rPr lang="en" sz="1200" b="1">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chemeClr val="dk1"/>
                </a:solidFill>
                <a:latin typeface="Roboto"/>
                <a:ea typeface="Roboto"/>
                <a:cs typeface="Roboto"/>
                <a:sym typeface="Roboto"/>
              </a:rPr>
              <a:t>, and infographics &amp; images by </a:t>
            </a:r>
            <a:r>
              <a:rPr lang="en" sz="1200" b="1">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200" b="1">
                <a:solidFill>
                  <a:schemeClr val="dk1"/>
                </a:solidFill>
                <a:latin typeface="Roboto"/>
                <a:ea typeface="Roboto"/>
                <a:cs typeface="Roboto"/>
                <a:sym typeface="Roboto"/>
              </a:rPr>
              <a:t> </a:t>
            </a:r>
            <a:endParaRPr sz="1200" b="1">
              <a:solidFill>
                <a:schemeClr val="dk1"/>
              </a:solidFill>
              <a:latin typeface="Roboto"/>
              <a:ea typeface="Roboto"/>
              <a:cs typeface="Roboto"/>
              <a:sym typeface="Robo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8_8">
    <p:spTree>
      <p:nvGrpSpPr>
        <p:cNvPr id="1" name="Shape 149"/>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8_8_1">
    <p:spTree>
      <p:nvGrpSpPr>
        <p:cNvPr id="1" name="Shape 150"/>
        <p:cNvGrpSpPr/>
        <p:nvPr/>
      </p:nvGrpSpPr>
      <p:grpSpPr>
        <a:xfrm>
          <a:off x="0" y="0"/>
          <a:ext cx="0" cy="0"/>
          <a:chOff x="0" y="0"/>
          <a:chExt cx="0" cy="0"/>
        </a:xfrm>
      </p:grpSpPr>
      <p:sp>
        <p:nvSpPr>
          <p:cNvPr id="151" name="Google Shape;151;p24"/>
          <p:cNvSpPr/>
          <p:nvPr/>
        </p:nvSpPr>
        <p:spPr>
          <a:xfrm flipH="1">
            <a:off x="-27505" y="4608500"/>
            <a:ext cx="9224700" cy="572700"/>
          </a:xfrm>
          <a:prstGeom prst="snip2DiagRect">
            <a:avLst>
              <a:gd name="adj1" fmla="val 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537300" y="1155850"/>
            <a:ext cx="8069100" cy="34527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720000" y="445025"/>
            <a:ext cx="7710900" cy="572700"/>
          </a:xfrm>
          <a:prstGeom prst="rect">
            <a:avLst/>
          </a:prstGeom>
          <a:noFill/>
        </p:spPr>
        <p:txBody>
          <a:bodyPr spcFirstLastPara="1" wrap="square" lIns="91425" tIns="91425" rIns="91425" bIns="91425" anchor="t" anchorCtr="0">
            <a:noAutofit/>
          </a:bodyPr>
          <a:lstStyle>
            <a:lvl1pPr lvl="0" algn="l"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720000" y="1215750"/>
            <a:ext cx="7704000" cy="3292500"/>
          </a:xfrm>
          <a:prstGeom prst="rect">
            <a:avLst/>
          </a:prstGeom>
        </p:spPr>
        <p:txBody>
          <a:bodyPr spcFirstLastPara="1" wrap="square" lIns="91425" tIns="91425" rIns="91425" bIns="91425" anchor="t" anchorCtr="0">
            <a:noAutofit/>
          </a:bodyPr>
          <a:lstStyle>
            <a:lvl1pPr marL="457200" lvl="0" indent="-279400" rtl="0">
              <a:lnSpc>
                <a:spcPct val="100000"/>
              </a:lnSpc>
              <a:spcBef>
                <a:spcPts val="0"/>
              </a:spcBef>
              <a:spcAft>
                <a:spcPts val="0"/>
              </a:spcAft>
              <a:buSzPts val="800"/>
              <a:buFont typeface="Nunito Light"/>
              <a:buChar char="●"/>
              <a:defRPr sz="1200"/>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15000"/>
              </a:lnSpc>
              <a:spcBef>
                <a:spcPts val="0"/>
              </a:spcBef>
              <a:spcAft>
                <a:spcPts val="0"/>
              </a:spcAft>
              <a:buSzPts val="1200"/>
              <a:buFont typeface="Nunito Light"/>
              <a:buChar char="■"/>
              <a:defRPr/>
            </a:lvl3pPr>
            <a:lvl4pPr marL="1828800" lvl="3" indent="-304800" rtl="0">
              <a:lnSpc>
                <a:spcPct val="115000"/>
              </a:lnSpc>
              <a:spcBef>
                <a:spcPts val="1600"/>
              </a:spcBef>
              <a:spcAft>
                <a:spcPts val="0"/>
              </a:spcAft>
              <a:buSzPts val="1200"/>
              <a:buFont typeface="Nunito Light"/>
              <a:buChar char="●"/>
              <a:defRPr/>
            </a:lvl4pPr>
            <a:lvl5pPr marL="2286000" lvl="4" indent="-304800" rtl="0">
              <a:lnSpc>
                <a:spcPct val="115000"/>
              </a:lnSpc>
              <a:spcBef>
                <a:spcPts val="1600"/>
              </a:spcBef>
              <a:spcAft>
                <a:spcPts val="0"/>
              </a:spcAft>
              <a:buSzPts val="1200"/>
              <a:buFont typeface="Nunito Light"/>
              <a:buChar char="○"/>
              <a:defRPr/>
            </a:lvl5pPr>
            <a:lvl6pPr marL="2743200" lvl="5" indent="-304800" rtl="0">
              <a:lnSpc>
                <a:spcPct val="115000"/>
              </a:lnSpc>
              <a:spcBef>
                <a:spcPts val="1600"/>
              </a:spcBef>
              <a:spcAft>
                <a:spcPts val="0"/>
              </a:spcAft>
              <a:buSzPts val="1200"/>
              <a:buFont typeface="Nunito Light"/>
              <a:buChar char="■"/>
              <a:defRPr/>
            </a:lvl6pPr>
            <a:lvl7pPr marL="3200400" lvl="6" indent="-304800" rtl="0">
              <a:lnSpc>
                <a:spcPct val="115000"/>
              </a:lnSpc>
              <a:spcBef>
                <a:spcPts val="1600"/>
              </a:spcBef>
              <a:spcAft>
                <a:spcPts val="0"/>
              </a:spcAft>
              <a:buSzPts val="1200"/>
              <a:buFont typeface="Nunito Light"/>
              <a:buChar char="●"/>
              <a:defRPr/>
            </a:lvl7pPr>
            <a:lvl8pPr marL="3657600" lvl="7" indent="-304800" rtl="0">
              <a:lnSpc>
                <a:spcPct val="115000"/>
              </a:lnSpc>
              <a:spcBef>
                <a:spcPts val="1600"/>
              </a:spcBef>
              <a:spcAft>
                <a:spcPts val="0"/>
              </a:spcAft>
              <a:buSzPts val="1200"/>
              <a:buFont typeface="Nunito Light"/>
              <a:buChar char="○"/>
              <a:defRPr/>
            </a:lvl8pPr>
            <a:lvl9pPr marL="4114800" lvl="8" indent="-304800" rtl="0">
              <a:lnSpc>
                <a:spcPct val="115000"/>
              </a:lnSpc>
              <a:spcBef>
                <a:spcPts val="1600"/>
              </a:spcBef>
              <a:spcAft>
                <a:spcPts val="1600"/>
              </a:spcAft>
              <a:buSzPts val="1200"/>
              <a:buFont typeface="Nunito Light"/>
              <a:buChar char="■"/>
              <a:defRPr/>
            </a:lvl9pPr>
          </a:lstStyle>
          <a:p>
            <a:endParaRPr/>
          </a:p>
        </p:txBody>
      </p:sp>
      <p:sp>
        <p:nvSpPr>
          <p:cNvPr id="23" name="Google Shape;23;p4"/>
          <p:cNvSpPr/>
          <p:nvPr/>
        </p:nvSpPr>
        <p:spPr>
          <a:xfrm flipH="1">
            <a:off x="-27505" y="4608500"/>
            <a:ext cx="9224700" cy="572700"/>
          </a:xfrm>
          <a:prstGeom prst="snip2DiagRect">
            <a:avLst>
              <a:gd name="adj1" fmla="val 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flipH="1">
            <a:off x="-27505" y="4608500"/>
            <a:ext cx="9224700" cy="572700"/>
          </a:xfrm>
          <a:prstGeom prst="snip2DiagRect">
            <a:avLst>
              <a:gd name="adj1" fmla="val 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a:spLocks noGrp="1"/>
          </p:cNvSpPr>
          <p:nvPr>
            <p:ph type="pic" idx="2"/>
          </p:nvPr>
        </p:nvSpPr>
        <p:spPr>
          <a:xfrm>
            <a:off x="4310422" y="535977"/>
            <a:ext cx="4284900" cy="4344300"/>
          </a:xfrm>
          <a:prstGeom prst="rect">
            <a:avLst/>
          </a:prstGeom>
          <a:noFill/>
          <a:ln>
            <a:noFill/>
          </a:ln>
        </p:spPr>
      </p:sp>
      <p:sp>
        <p:nvSpPr>
          <p:cNvPr id="27" name="Google Shape;2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28" name="Google Shape;28;p5"/>
          <p:cNvSpPr txBox="1">
            <a:spLocks noGrp="1"/>
          </p:cNvSpPr>
          <p:nvPr>
            <p:ph type="subTitle" idx="1"/>
          </p:nvPr>
        </p:nvSpPr>
        <p:spPr>
          <a:xfrm>
            <a:off x="5017673" y="2536755"/>
            <a:ext cx="2700300" cy="111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1400" b="0"/>
            </a:lvl1pPr>
            <a:lvl2pPr lvl="1" algn="ctr" rtl="0">
              <a:lnSpc>
                <a:spcPct val="100000"/>
              </a:lnSpc>
              <a:spcBef>
                <a:spcPts val="0"/>
              </a:spcBef>
              <a:spcAft>
                <a:spcPts val="0"/>
              </a:spcAft>
              <a:buSzPts val="2800"/>
              <a:buChar char="○"/>
              <a:defRPr sz="2800"/>
            </a:lvl2pPr>
            <a:lvl3pPr lvl="2" algn="ctr" rtl="0">
              <a:lnSpc>
                <a:spcPct val="100000"/>
              </a:lnSpc>
              <a:spcBef>
                <a:spcPts val="0"/>
              </a:spcBef>
              <a:spcAft>
                <a:spcPts val="0"/>
              </a:spcAft>
              <a:buSzPts val="2800"/>
              <a:buChar char="■"/>
              <a:defRPr sz="2800"/>
            </a:lvl3pPr>
            <a:lvl4pPr lvl="3" algn="ctr" rtl="0">
              <a:lnSpc>
                <a:spcPct val="100000"/>
              </a:lnSpc>
              <a:spcBef>
                <a:spcPts val="0"/>
              </a:spcBef>
              <a:spcAft>
                <a:spcPts val="0"/>
              </a:spcAft>
              <a:buSzPts val="2800"/>
              <a:buChar char="●"/>
              <a:defRPr sz="2800"/>
            </a:lvl4pPr>
            <a:lvl5pPr lvl="4" algn="ctr" rtl="0">
              <a:lnSpc>
                <a:spcPct val="100000"/>
              </a:lnSpc>
              <a:spcBef>
                <a:spcPts val="0"/>
              </a:spcBef>
              <a:spcAft>
                <a:spcPts val="0"/>
              </a:spcAft>
              <a:buSzPts val="2800"/>
              <a:buChar char="○"/>
              <a:defRPr sz="2800"/>
            </a:lvl5pPr>
            <a:lvl6pPr lvl="5" algn="ctr" rtl="0">
              <a:lnSpc>
                <a:spcPct val="100000"/>
              </a:lnSpc>
              <a:spcBef>
                <a:spcPts val="0"/>
              </a:spcBef>
              <a:spcAft>
                <a:spcPts val="0"/>
              </a:spcAft>
              <a:buSzPts val="2800"/>
              <a:buChar char="■"/>
              <a:defRPr sz="2800"/>
            </a:lvl6pPr>
            <a:lvl7pPr lvl="6" algn="ctr" rtl="0">
              <a:lnSpc>
                <a:spcPct val="100000"/>
              </a:lnSpc>
              <a:spcBef>
                <a:spcPts val="0"/>
              </a:spcBef>
              <a:spcAft>
                <a:spcPts val="0"/>
              </a:spcAft>
              <a:buSzPts val="2800"/>
              <a:buChar char="●"/>
              <a:defRPr sz="2800"/>
            </a:lvl7pPr>
            <a:lvl8pPr lvl="7" algn="ctr" rtl="0">
              <a:lnSpc>
                <a:spcPct val="100000"/>
              </a:lnSpc>
              <a:spcBef>
                <a:spcPts val="0"/>
              </a:spcBef>
              <a:spcAft>
                <a:spcPts val="0"/>
              </a:spcAft>
              <a:buSzPts val="2800"/>
              <a:buChar char="○"/>
              <a:defRPr sz="2800"/>
            </a:lvl8pPr>
            <a:lvl9pPr lvl="8" algn="ctr" rtl="0">
              <a:lnSpc>
                <a:spcPct val="100000"/>
              </a:lnSpc>
              <a:spcBef>
                <a:spcPts val="0"/>
              </a:spcBef>
              <a:spcAft>
                <a:spcPts val="0"/>
              </a:spcAft>
              <a:buSzPts val="2800"/>
              <a:buChar char="■"/>
              <a:defRPr sz="2800"/>
            </a:lvl9pPr>
          </a:lstStyle>
          <a:p>
            <a:endParaRPr/>
          </a:p>
        </p:txBody>
      </p:sp>
      <p:sp>
        <p:nvSpPr>
          <p:cNvPr id="29" name="Google Shape;29;p5"/>
          <p:cNvSpPr txBox="1">
            <a:spLocks noGrp="1"/>
          </p:cNvSpPr>
          <p:nvPr>
            <p:ph type="subTitle" idx="3"/>
          </p:nvPr>
        </p:nvSpPr>
        <p:spPr>
          <a:xfrm>
            <a:off x="1454175" y="2536755"/>
            <a:ext cx="2700300" cy="111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1400" b="0"/>
            </a:lvl1pPr>
            <a:lvl2pPr lvl="1" algn="ctr" rtl="0">
              <a:lnSpc>
                <a:spcPct val="100000"/>
              </a:lnSpc>
              <a:spcBef>
                <a:spcPts val="1600"/>
              </a:spcBef>
              <a:spcAft>
                <a:spcPts val="0"/>
              </a:spcAft>
              <a:buSzPts val="1400"/>
              <a:buChar char="○"/>
              <a:defRPr sz="2800"/>
            </a:lvl2pPr>
            <a:lvl3pPr lvl="2" algn="ctr" rtl="0">
              <a:lnSpc>
                <a:spcPct val="100000"/>
              </a:lnSpc>
              <a:spcBef>
                <a:spcPts val="0"/>
              </a:spcBef>
              <a:spcAft>
                <a:spcPts val="0"/>
              </a:spcAft>
              <a:buSzPts val="1400"/>
              <a:buChar char="■"/>
              <a:defRPr sz="2800"/>
            </a:lvl3pPr>
            <a:lvl4pPr lvl="3" algn="ctr" rtl="0">
              <a:lnSpc>
                <a:spcPct val="100000"/>
              </a:lnSpc>
              <a:spcBef>
                <a:spcPts val="0"/>
              </a:spcBef>
              <a:spcAft>
                <a:spcPts val="0"/>
              </a:spcAft>
              <a:buSzPts val="1400"/>
              <a:buChar char="●"/>
              <a:defRPr sz="2800"/>
            </a:lvl4pPr>
            <a:lvl5pPr lvl="4" algn="ctr" rtl="0">
              <a:lnSpc>
                <a:spcPct val="100000"/>
              </a:lnSpc>
              <a:spcBef>
                <a:spcPts val="0"/>
              </a:spcBef>
              <a:spcAft>
                <a:spcPts val="0"/>
              </a:spcAft>
              <a:buSzPts val="1400"/>
              <a:buChar char="○"/>
              <a:defRPr sz="2800"/>
            </a:lvl5pPr>
            <a:lvl6pPr lvl="5" algn="ctr" rtl="0">
              <a:lnSpc>
                <a:spcPct val="100000"/>
              </a:lnSpc>
              <a:spcBef>
                <a:spcPts val="0"/>
              </a:spcBef>
              <a:spcAft>
                <a:spcPts val="0"/>
              </a:spcAft>
              <a:buSzPts val="1400"/>
              <a:buChar char="■"/>
              <a:defRPr sz="2800"/>
            </a:lvl6pPr>
            <a:lvl7pPr lvl="6" algn="ctr" rtl="0">
              <a:lnSpc>
                <a:spcPct val="100000"/>
              </a:lnSpc>
              <a:spcBef>
                <a:spcPts val="0"/>
              </a:spcBef>
              <a:spcAft>
                <a:spcPts val="0"/>
              </a:spcAft>
              <a:buSzPts val="1400"/>
              <a:buChar char="●"/>
              <a:defRPr sz="2800"/>
            </a:lvl7pPr>
            <a:lvl8pPr lvl="7" algn="ctr" rtl="0">
              <a:lnSpc>
                <a:spcPct val="100000"/>
              </a:lnSpc>
              <a:spcBef>
                <a:spcPts val="0"/>
              </a:spcBef>
              <a:spcAft>
                <a:spcPts val="0"/>
              </a:spcAft>
              <a:buSzPts val="1400"/>
              <a:buChar char="○"/>
              <a:defRPr sz="2800"/>
            </a:lvl8pPr>
            <a:lvl9pPr lvl="8" algn="ctr" rtl="0">
              <a:lnSpc>
                <a:spcPct val="100000"/>
              </a:lnSpc>
              <a:spcBef>
                <a:spcPts val="0"/>
              </a:spcBef>
              <a:spcAft>
                <a:spcPts val="0"/>
              </a:spcAft>
              <a:buSzPts val="1400"/>
              <a:buChar char="■"/>
              <a:defRPr sz="2800"/>
            </a:lvl9pPr>
          </a:lstStyle>
          <a:p>
            <a:endParaRPr/>
          </a:p>
        </p:txBody>
      </p:sp>
      <p:sp>
        <p:nvSpPr>
          <p:cNvPr id="30" name="Google Shape;30;p5"/>
          <p:cNvSpPr txBox="1">
            <a:spLocks noGrp="1"/>
          </p:cNvSpPr>
          <p:nvPr>
            <p:ph type="subTitle" idx="4"/>
          </p:nvPr>
        </p:nvSpPr>
        <p:spPr>
          <a:xfrm>
            <a:off x="1454175" y="2231590"/>
            <a:ext cx="2700300" cy="36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700" b="1"/>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 name="Google Shape;31;p5"/>
          <p:cNvSpPr txBox="1">
            <a:spLocks noGrp="1"/>
          </p:cNvSpPr>
          <p:nvPr>
            <p:ph type="subTitle" idx="5"/>
          </p:nvPr>
        </p:nvSpPr>
        <p:spPr>
          <a:xfrm>
            <a:off x="5017666" y="2231590"/>
            <a:ext cx="2700300" cy="36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700" b="1"/>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 name="Google Shape;34;p6"/>
          <p:cNvSpPr/>
          <p:nvPr/>
        </p:nvSpPr>
        <p:spPr>
          <a:xfrm flipH="1">
            <a:off x="-27505" y="4608500"/>
            <a:ext cx="9224700" cy="572700"/>
          </a:xfrm>
          <a:prstGeom prst="snip2DiagRect">
            <a:avLst>
              <a:gd name="adj1" fmla="val 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537300" y="1155850"/>
            <a:ext cx="8069100" cy="34527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a:spLocks noGrp="1"/>
          </p:cNvSpPr>
          <p:nvPr>
            <p:ph type="pic" idx="2"/>
          </p:nvPr>
        </p:nvSpPr>
        <p:spPr>
          <a:xfrm>
            <a:off x="545870" y="553000"/>
            <a:ext cx="4284900" cy="4327200"/>
          </a:xfrm>
          <a:prstGeom prst="rect">
            <a:avLst/>
          </a:prstGeom>
          <a:noFill/>
          <a:ln>
            <a:noFill/>
          </a:ln>
        </p:spPr>
      </p:sp>
      <p:sp>
        <p:nvSpPr>
          <p:cNvPr id="38" name="Google Shape;38;p7"/>
          <p:cNvSpPr txBox="1">
            <a:spLocks noGrp="1"/>
          </p:cNvSpPr>
          <p:nvPr>
            <p:ph type="title"/>
          </p:nvPr>
        </p:nvSpPr>
        <p:spPr>
          <a:xfrm>
            <a:off x="3734325" y="1199300"/>
            <a:ext cx="46965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 name="Google Shape;39;p7"/>
          <p:cNvSpPr txBox="1">
            <a:spLocks noGrp="1"/>
          </p:cNvSpPr>
          <p:nvPr>
            <p:ph type="subTitle" idx="1"/>
          </p:nvPr>
        </p:nvSpPr>
        <p:spPr>
          <a:xfrm>
            <a:off x="3734325" y="1908850"/>
            <a:ext cx="4696500" cy="229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40" name="Google Shape;40;p7"/>
          <p:cNvSpPr/>
          <p:nvPr/>
        </p:nvSpPr>
        <p:spPr>
          <a:xfrm flipH="1">
            <a:off x="-27505" y="4608500"/>
            <a:ext cx="9224700" cy="572700"/>
          </a:xfrm>
          <a:prstGeom prst="snip2DiagRect">
            <a:avLst>
              <a:gd name="adj1" fmla="val 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2174400" y="1307100"/>
            <a:ext cx="4795200" cy="2529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8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948600" y="1274725"/>
            <a:ext cx="2905800" cy="148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 name="Google Shape;45;p9"/>
          <p:cNvSpPr txBox="1">
            <a:spLocks noGrp="1"/>
          </p:cNvSpPr>
          <p:nvPr>
            <p:ph type="subTitle" idx="1"/>
          </p:nvPr>
        </p:nvSpPr>
        <p:spPr>
          <a:xfrm>
            <a:off x="948600" y="2910150"/>
            <a:ext cx="2905800" cy="8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 name="Google Shape;46;p9"/>
          <p:cNvSpPr>
            <a:spLocks noGrp="1"/>
          </p:cNvSpPr>
          <p:nvPr>
            <p:ph type="pic" idx="2"/>
          </p:nvPr>
        </p:nvSpPr>
        <p:spPr>
          <a:xfrm>
            <a:off x="4293425" y="539500"/>
            <a:ext cx="4132800" cy="40692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720000" y="3862050"/>
            <a:ext cx="7704000" cy="572700"/>
          </a:xfrm>
          <a:prstGeom prst="rect">
            <a:avLst/>
          </a:prstGeom>
          <a:solidFill>
            <a:schemeClr val="accent3"/>
          </a:solid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1pPr>
            <a:lvl2pPr lvl="1" algn="r" rtl="0">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2pPr>
            <a:lvl3pPr lvl="2" algn="r" rtl="0">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3pPr>
            <a:lvl4pPr lvl="3" algn="r" rtl="0">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4pPr>
            <a:lvl5pPr lvl="4" algn="r" rtl="0">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5pPr>
            <a:lvl6pPr lvl="5" algn="r" rtl="0">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6pPr>
            <a:lvl7pPr lvl="6" algn="r" rtl="0">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7pPr>
            <a:lvl8pPr lvl="7" algn="r" rtl="0">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8pPr>
            <a:lvl9pPr lvl="8" algn="r" rtl="0">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rtl="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comments" Target="../comments/commen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hyperlink" Target="https://doi.org/10.1145/3404835.3463056" TargetMode="External"/><Relationship Id="rId7" Type="http://schemas.openxmlformats.org/officeDocument/2006/relationships/hyperlink" Target="https://doi.org/10.24963/ijcai.2018/505"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hyperlink" Target="https://doi.org/10.1145/3274895.3274896" TargetMode="External"/><Relationship Id="rId5" Type="http://schemas.openxmlformats.org/officeDocument/2006/relationships/hyperlink" Target="https://scholarcommons.scu.edu/cseng_senior/197" TargetMode="External"/><Relationship Id="rId4" Type="http://schemas.openxmlformats.org/officeDocument/2006/relationships/hyperlink" Target="https://doi.org/10.1371/journal.pone.0220782"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oi.org/10.1080/22797254.2020.1725789" TargetMode="External"/><Relationship Id="rId7" Type="http://schemas.openxmlformats.org/officeDocument/2006/relationships/hyperlink" Target="https://doi.org/10.1016/j.trpro.2018.11.029"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hyperlink" Target="https://doi.org/10.3390/electronics12061381" TargetMode="External"/><Relationship Id="rId5" Type="http://schemas.openxmlformats.org/officeDocument/2006/relationships/hyperlink" Target="https://doi.org/10.3390/en14102737" TargetMode="External"/><Relationship Id="rId4" Type="http://schemas.openxmlformats.org/officeDocument/2006/relationships/hyperlink" Target="https://doi.org/10.1016/j.trc.2018.07.013"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25"/>
          <p:cNvPicPr preferRelativeResize="0">
            <a:picLocks noGrp="1"/>
          </p:cNvPicPr>
          <p:nvPr>
            <p:ph type="pic" idx="2"/>
          </p:nvPr>
        </p:nvPicPr>
        <p:blipFill rotWithShape="1">
          <a:blip r:embed="rId3">
            <a:alphaModFix/>
          </a:blip>
          <a:srcRect l="9089" r="9097"/>
          <a:stretch/>
        </p:blipFill>
        <p:spPr>
          <a:xfrm>
            <a:off x="537300" y="540425"/>
            <a:ext cx="5918702" cy="4069200"/>
          </a:xfrm>
          <a:prstGeom prst="rect">
            <a:avLst/>
          </a:prstGeom>
        </p:spPr>
      </p:pic>
      <p:pic>
        <p:nvPicPr>
          <p:cNvPr id="157" name="Google Shape;157;p25"/>
          <p:cNvPicPr preferRelativeResize="0"/>
          <p:nvPr/>
        </p:nvPicPr>
        <p:blipFill rotWithShape="1">
          <a:blip r:embed="rId4">
            <a:alphaModFix/>
          </a:blip>
          <a:srcRect l="4589" t="4589"/>
          <a:stretch/>
        </p:blipFill>
        <p:spPr>
          <a:xfrm>
            <a:off x="537307" y="537213"/>
            <a:ext cx="5918669" cy="4069074"/>
          </a:xfrm>
          <a:prstGeom prst="rect">
            <a:avLst/>
          </a:prstGeom>
          <a:noFill/>
          <a:ln>
            <a:noFill/>
          </a:ln>
        </p:spPr>
      </p:pic>
      <p:grpSp>
        <p:nvGrpSpPr>
          <p:cNvPr id="158" name="Google Shape;158;p25"/>
          <p:cNvGrpSpPr/>
          <p:nvPr/>
        </p:nvGrpSpPr>
        <p:grpSpPr>
          <a:xfrm>
            <a:off x="7896778" y="537213"/>
            <a:ext cx="613849" cy="147600"/>
            <a:chOff x="7896778" y="539500"/>
            <a:chExt cx="613849" cy="147600"/>
          </a:xfrm>
        </p:grpSpPr>
        <p:sp>
          <p:nvSpPr>
            <p:cNvPr id="159" name="Google Shape;159;p25"/>
            <p:cNvSpPr/>
            <p:nvPr/>
          </p:nvSpPr>
          <p:spPr>
            <a:xfrm>
              <a:off x="7896778"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5"/>
            <p:cNvSpPr/>
            <p:nvPr/>
          </p:nvSpPr>
          <p:spPr>
            <a:xfrm>
              <a:off x="8129903" y="539500"/>
              <a:ext cx="147600" cy="14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5"/>
            <p:cNvSpPr/>
            <p:nvPr/>
          </p:nvSpPr>
          <p:spPr>
            <a:xfrm>
              <a:off x="8363027" y="539500"/>
              <a:ext cx="147600" cy="1476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2" name="Google Shape;162;p25"/>
          <p:cNvPicPr preferRelativeResize="0"/>
          <p:nvPr/>
        </p:nvPicPr>
        <p:blipFill>
          <a:blip r:embed="rId5">
            <a:alphaModFix/>
          </a:blip>
          <a:stretch>
            <a:fillRect/>
          </a:stretch>
        </p:blipFill>
        <p:spPr>
          <a:xfrm>
            <a:off x="537300" y="540425"/>
            <a:ext cx="7118806" cy="4069051"/>
          </a:xfrm>
          <a:prstGeom prst="rect">
            <a:avLst/>
          </a:prstGeom>
          <a:noFill/>
          <a:ln>
            <a:noFill/>
          </a:ln>
        </p:spPr>
      </p:pic>
      <p:sp>
        <p:nvSpPr>
          <p:cNvPr id="163" name="Google Shape;163;p25"/>
          <p:cNvSpPr/>
          <p:nvPr/>
        </p:nvSpPr>
        <p:spPr>
          <a:xfrm>
            <a:off x="2791425" y="1128975"/>
            <a:ext cx="5719200" cy="2885400"/>
          </a:xfrm>
          <a:prstGeom prst="rect">
            <a:avLst/>
          </a:prstGeom>
          <a:solidFill>
            <a:schemeClr val="accent4"/>
          </a:solidFill>
          <a:ln>
            <a:noFill/>
          </a:ln>
          <a:effectLst>
            <a:outerShdw blurRad="157163" dist="114300" dir="456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5"/>
          <p:cNvSpPr txBox="1">
            <a:spLocks noGrp="1"/>
          </p:cNvSpPr>
          <p:nvPr>
            <p:ph type="subTitle" idx="1"/>
          </p:nvPr>
        </p:nvSpPr>
        <p:spPr>
          <a:xfrm>
            <a:off x="3084375" y="3267750"/>
            <a:ext cx="5133300" cy="64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21700442 Kyungtaek Oh</a:t>
            </a:r>
            <a:endParaRPr sz="1100"/>
          </a:p>
          <a:p>
            <a:pPr marL="0" lvl="0" indent="0" algn="l" rtl="0">
              <a:spcBef>
                <a:spcPts val="0"/>
              </a:spcBef>
              <a:spcAft>
                <a:spcPts val="0"/>
              </a:spcAft>
              <a:buNone/>
            </a:pPr>
            <a:r>
              <a:rPr lang="en" sz="1100"/>
              <a:t>21700741 Jonghyun Choi</a:t>
            </a:r>
            <a:endParaRPr sz="1100"/>
          </a:p>
          <a:p>
            <a:pPr marL="0" lvl="0" indent="0" algn="l" rtl="0">
              <a:spcBef>
                <a:spcPts val="0"/>
              </a:spcBef>
              <a:spcAft>
                <a:spcPts val="0"/>
              </a:spcAft>
              <a:buNone/>
            </a:pPr>
            <a:r>
              <a:rPr lang="en" sz="1100"/>
              <a:t>22000624 Seungmin Jang</a:t>
            </a:r>
            <a:endParaRPr sz="1100"/>
          </a:p>
        </p:txBody>
      </p:sp>
      <p:cxnSp>
        <p:nvCxnSpPr>
          <p:cNvPr id="165" name="Google Shape;165;p25"/>
          <p:cNvCxnSpPr/>
          <p:nvPr/>
        </p:nvCxnSpPr>
        <p:spPr>
          <a:xfrm>
            <a:off x="3190575" y="3267750"/>
            <a:ext cx="4754400" cy="0"/>
          </a:xfrm>
          <a:prstGeom prst="straightConnector1">
            <a:avLst/>
          </a:prstGeom>
          <a:noFill/>
          <a:ln w="9525" cap="flat" cmpd="sng">
            <a:solidFill>
              <a:schemeClr val="dk1"/>
            </a:solidFill>
            <a:prstDash val="solid"/>
            <a:round/>
            <a:headEnd type="none" w="med" len="med"/>
            <a:tailEnd type="none" w="med" len="med"/>
          </a:ln>
        </p:spPr>
      </p:cxnSp>
      <p:sp>
        <p:nvSpPr>
          <p:cNvPr id="166" name="Google Shape;166;p25"/>
          <p:cNvSpPr txBox="1">
            <a:spLocks noGrp="1"/>
          </p:cNvSpPr>
          <p:nvPr>
            <p:ph type="ctrTitle"/>
          </p:nvPr>
        </p:nvSpPr>
        <p:spPr>
          <a:xfrm>
            <a:off x="3084375" y="1289000"/>
            <a:ext cx="4571700" cy="1956900"/>
          </a:xfrm>
          <a:prstGeom prst="rect">
            <a:avLst/>
          </a:prstGeom>
          <a:solidFill>
            <a:schemeClr val="accent6"/>
          </a:solidFill>
        </p:spPr>
        <p:txBody>
          <a:bodyPr spcFirstLastPara="1" wrap="square" lIns="91425" tIns="91425" rIns="91425" bIns="91425" anchor="b" anchorCtr="0">
            <a:noAutofit/>
          </a:bodyPr>
          <a:lstStyle/>
          <a:p>
            <a:pPr marL="0" lvl="0" indent="0" algn="l" rtl="0">
              <a:spcBef>
                <a:spcPts val="0"/>
              </a:spcBef>
              <a:spcAft>
                <a:spcPts val="0"/>
              </a:spcAft>
              <a:buNone/>
            </a:pPr>
            <a:r>
              <a:rPr lang="en" sz="3200" b="1">
                <a:solidFill>
                  <a:srgbClr val="374151"/>
                </a:solidFill>
                <a:latin typeface="Roboto"/>
                <a:ea typeface="Roboto"/>
                <a:cs typeface="Roboto"/>
                <a:sym typeface="Roboto"/>
              </a:rPr>
              <a:t>Forecasting Public Bicycle Usage in Seoul by New Graph Convolution Network</a:t>
            </a:r>
            <a:endParaRPr sz="6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4"/>
          <p:cNvSpPr/>
          <p:nvPr/>
        </p:nvSpPr>
        <p:spPr>
          <a:xfrm>
            <a:off x="1284875" y="1128975"/>
            <a:ext cx="6880200" cy="2885400"/>
          </a:xfrm>
          <a:prstGeom prst="rect">
            <a:avLst/>
          </a:prstGeom>
          <a:solidFill>
            <a:schemeClr val="accent4"/>
          </a:solidFill>
          <a:ln>
            <a:noFill/>
          </a:ln>
          <a:effectLst>
            <a:outerShdw blurRad="157163" dist="114300" dir="456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4"/>
          <p:cNvSpPr txBox="1">
            <a:spLocks noGrp="1"/>
          </p:cNvSpPr>
          <p:nvPr>
            <p:ph type="title"/>
          </p:nvPr>
        </p:nvSpPr>
        <p:spPr>
          <a:xfrm>
            <a:off x="2393975" y="1944338"/>
            <a:ext cx="4715400" cy="76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a:t>
            </a:r>
            <a:endParaRPr sz="3000">
              <a:latin typeface="Roboto"/>
              <a:ea typeface="Roboto"/>
              <a:cs typeface="Roboto"/>
              <a:sym typeface="Roboto"/>
            </a:endParaRPr>
          </a:p>
        </p:txBody>
      </p:sp>
      <p:sp>
        <p:nvSpPr>
          <p:cNvPr id="281" name="Google Shape;281;p34"/>
          <p:cNvSpPr txBox="1">
            <a:spLocks noGrp="1"/>
          </p:cNvSpPr>
          <p:nvPr>
            <p:ph type="subTitle" idx="1"/>
          </p:nvPr>
        </p:nvSpPr>
        <p:spPr>
          <a:xfrm>
            <a:off x="2393975" y="2770750"/>
            <a:ext cx="3943200" cy="4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Additional data</a:t>
            </a:r>
            <a:endParaRPr b="1">
              <a:solidFill>
                <a:schemeClr val="dk2"/>
              </a:solidFill>
            </a:endParaRPr>
          </a:p>
          <a:p>
            <a:pPr marL="0" lvl="0" indent="0" algn="l" rtl="0">
              <a:lnSpc>
                <a:spcPct val="100000"/>
              </a:lnSpc>
              <a:spcBef>
                <a:spcPts val="1600"/>
              </a:spcBef>
              <a:spcAft>
                <a:spcPts val="1600"/>
              </a:spcAft>
              <a:buNone/>
            </a:pPr>
            <a:endParaRPr b="1"/>
          </a:p>
        </p:txBody>
      </p:sp>
      <p:grpSp>
        <p:nvGrpSpPr>
          <p:cNvPr id="282" name="Google Shape;282;p34"/>
          <p:cNvGrpSpPr/>
          <p:nvPr/>
        </p:nvGrpSpPr>
        <p:grpSpPr>
          <a:xfrm>
            <a:off x="7551253" y="537213"/>
            <a:ext cx="613849" cy="147600"/>
            <a:chOff x="7896778" y="539500"/>
            <a:chExt cx="613849" cy="147600"/>
          </a:xfrm>
        </p:grpSpPr>
        <p:sp>
          <p:nvSpPr>
            <p:cNvPr id="283" name="Google Shape;283;p34"/>
            <p:cNvSpPr/>
            <p:nvPr/>
          </p:nvSpPr>
          <p:spPr>
            <a:xfrm>
              <a:off x="7896778"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p:nvPr/>
          </p:nvSpPr>
          <p:spPr>
            <a:xfrm>
              <a:off x="8129903"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4"/>
            <p:cNvSpPr/>
            <p:nvPr/>
          </p:nvSpPr>
          <p:spPr>
            <a:xfrm>
              <a:off x="8363027"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6" name="Google Shape;286;p34"/>
          <p:cNvCxnSpPr/>
          <p:nvPr/>
        </p:nvCxnSpPr>
        <p:spPr>
          <a:xfrm>
            <a:off x="2500913" y="2739075"/>
            <a:ext cx="4848300" cy="0"/>
          </a:xfrm>
          <a:prstGeom prst="straightConnector1">
            <a:avLst/>
          </a:prstGeom>
          <a:noFill/>
          <a:ln w="9525" cap="flat" cmpd="sng">
            <a:solidFill>
              <a:schemeClr val="dk2"/>
            </a:solidFill>
            <a:prstDash val="solid"/>
            <a:round/>
            <a:headEnd type="none" w="med" len="med"/>
            <a:tailEnd type="none" w="med" len="med"/>
          </a:ln>
        </p:spPr>
      </p:cxnSp>
      <p:sp>
        <p:nvSpPr>
          <p:cNvPr id="287" name="Google Shape;287;p34"/>
          <p:cNvSpPr/>
          <p:nvPr/>
        </p:nvSpPr>
        <p:spPr>
          <a:xfrm>
            <a:off x="456138" y="1754175"/>
            <a:ext cx="1635000" cy="16350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8" name="Google Shape;288;p34"/>
          <p:cNvSpPr txBox="1">
            <a:spLocks noGrp="1"/>
          </p:cNvSpPr>
          <p:nvPr>
            <p:ph type="title" idx="3"/>
          </p:nvPr>
        </p:nvSpPr>
        <p:spPr>
          <a:xfrm>
            <a:off x="727038" y="2150775"/>
            <a:ext cx="10932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grpSp>
        <p:nvGrpSpPr>
          <p:cNvPr id="289" name="Google Shape;289;p34"/>
          <p:cNvGrpSpPr/>
          <p:nvPr/>
        </p:nvGrpSpPr>
        <p:grpSpPr>
          <a:xfrm>
            <a:off x="7551253" y="537213"/>
            <a:ext cx="613849" cy="147600"/>
            <a:chOff x="7896778" y="539500"/>
            <a:chExt cx="613849" cy="147600"/>
          </a:xfrm>
        </p:grpSpPr>
        <p:sp>
          <p:nvSpPr>
            <p:cNvPr id="290" name="Google Shape;290;p34"/>
            <p:cNvSpPr/>
            <p:nvPr/>
          </p:nvSpPr>
          <p:spPr>
            <a:xfrm>
              <a:off x="7896778"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4"/>
            <p:cNvSpPr/>
            <p:nvPr/>
          </p:nvSpPr>
          <p:spPr>
            <a:xfrm>
              <a:off x="8129903"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4"/>
            <p:cNvSpPr/>
            <p:nvPr/>
          </p:nvSpPr>
          <p:spPr>
            <a:xfrm>
              <a:off x="8363027"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5"/>
          <p:cNvSpPr/>
          <p:nvPr/>
        </p:nvSpPr>
        <p:spPr>
          <a:xfrm>
            <a:off x="537300" y="1155850"/>
            <a:ext cx="8069100" cy="31233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Additional data</a:t>
            </a:r>
            <a:endParaRPr>
              <a:solidFill>
                <a:schemeClr val="dk2"/>
              </a:solidFill>
              <a:latin typeface="Roboto"/>
              <a:ea typeface="Roboto"/>
              <a:cs typeface="Roboto"/>
              <a:sym typeface="Roboto"/>
            </a:endParaRPr>
          </a:p>
        </p:txBody>
      </p:sp>
      <p:sp>
        <p:nvSpPr>
          <p:cNvPr id="299" name="Google Shape;299;p35"/>
          <p:cNvSpPr txBox="1">
            <a:spLocks noGrp="1"/>
          </p:cNvSpPr>
          <p:nvPr>
            <p:ph type="subTitle" idx="5"/>
          </p:nvPr>
        </p:nvSpPr>
        <p:spPr>
          <a:xfrm>
            <a:off x="720006" y="1280400"/>
            <a:ext cx="35115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bicycle road</a:t>
            </a:r>
            <a:endParaRPr/>
          </a:p>
        </p:txBody>
      </p:sp>
      <p:pic>
        <p:nvPicPr>
          <p:cNvPr id="300" name="Google Shape;300;p35"/>
          <p:cNvPicPr preferRelativeResize="0"/>
          <p:nvPr/>
        </p:nvPicPr>
        <p:blipFill>
          <a:blip r:embed="rId3">
            <a:alphaModFix/>
          </a:blip>
          <a:stretch>
            <a:fillRect/>
          </a:stretch>
        </p:blipFill>
        <p:spPr>
          <a:xfrm>
            <a:off x="3329900" y="1155850"/>
            <a:ext cx="5694149" cy="3709375"/>
          </a:xfrm>
          <a:prstGeom prst="rect">
            <a:avLst/>
          </a:prstGeom>
          <a:noFill/>
          <a:ln>
            <a:noFill/>
          </a:ln>
        </p:spPr>
      </p:pic>
      <p:sp>
        <p:nvSpPr>
          <p:cNvPr id="301" name="Google Shape;301;p35"/>
          <p:cNvSpPr txBox="1">
            <a:spLocks noGrp="1"/>
          </p:cNvSpPr>
          <p:nvPr>
            <p:ph type="subTitle" idx="1"/>
          </p:nvPr>
        </p:nvSpPr>
        <p:spPr>
          <a:xfrm>
            <a:off x="720000" y="1810800"/>
            <a:ext cx="7704000" cy="1629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Char char="-"/>
            </a:pPr>
            <a:r>
              <a:rPr lang="en">
                <a:solidFill>
                  <a:schemeClr val="dk2"/>
                </a:solidFill>
              </a:rPr>
              <a:t>Resource : 서울시 데이터맵</a:t>
            </a: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Use geojson file</a:t>
            </a:r>
            <a:endParaRPr>
              <a:solidFill>
                <a:schemeClr val="dk2"/>
              </a:solidFill>
            </a:endParaRPr>
          </a:p>
        </p:txBody>
      </p:sp>
      <p:sp>
        <p:nvSpPr>
          <p:cNvPr id="302" name="Google Shape;302;p35"/>
          <p:cNvSpPr txBox="1">
            <a:spLocks noGrp="1"/>
          </p:cNvSpPr>
          <p:nvPr>
            <p:ph type="subTitle" idx="5"/>
          </p:nvPr>
        </p:nvSpPr>
        <p:spPr>
          <a:xfrm>
            <a:off x="3529847" y="625450"/>
            <a:ext cx="54942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000" b="0"/>
              <a:t>Data resource: https://map.seoul.go.kr/smgis2/themeGallery/detail?theme_id=1657588761062</a:t>
            </a:r>
            <a:endParaRPr sz="1000" b="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6"/>
          <p:cNvSpPr/>
          <p:nvPr/>
        </p:nvSpPr>
        <p:spPr>
          <a:xfrm>
            <a:off x="537300" y="1155850"/>
            <a:ext cx="8069100" cy="31233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Additional data</a:t>
            </a:r>
            <a:endParaRPr>
              <a:solidFill>
                <a:schemeClr val="dk2"/>
              </a:solidFill>
              <a:latin typeface="Roboto"/>
              <a:ea typeface="Roboto"/>
              <a:cs typeface="Roboto"/>
              <a:sym typeface="Roboto"/>
            </a:endParaRPr>
          </a:p>
        </p:txBody>
      </p:sp>
      <p:sp>
        <p:nvSpPr>
          <p:cNvPr id="309" name="Google Shape;309;p36"/>
          <p:cNvSpPr txBox="1">
            <a:spLocks noGrp="1"/>
          </p:cNvSpPr>
          <p:nvPr>
            <p:ph type="subTitle" idx="5"/>
          </p:nvPr>
        </p:nvSpPr>
        <p:spPr>
          <a:xfrm>
            <a:off x="720006" y="1280400"/>
            <a:ext cx="35115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bicycle road</a:t>
            </a:r>
            <a:endParaRPr/>
          </a:p>
        </p:txBody>
      </p:sp>
      <p:sp>
        <p:nvSpPr>
          <p:cNvPr id="310" name="Google Shape;310;p36"/>
          <p:cNvSpPr txBox="1">
            <a:spLocks noGrp="1"/>
          </p:cNvSpPr>
          <p:nvPr>
            <p:ph type="subTitle" idx="5"/>
          </p:nvPr>
        </p:nvSpPr>
        <p:spPr>
          <a:xfrm>
            <a:off x="3529847" y="625450"/>
            <a:ext cx="54942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000" b="0"/>
              <a:t>Data resource: https://map.seoul.go.kr/smgis2/themeGallery/detail?theme_id=1657588761062</a:t>
            </a:r>
            <a:endParaRPr sz="1000" b="0"/>
          </a:p>
        </p:txBody>
      </p:sp>
      <p:pic>
        <p:nvPicPr>
          <p:cNvPr id="311" name="Google Shape;311;p36"/>
          <p:cNvPicPr preferRelativeResize="0"/>
          <p:nvPr/>
        </p:nvPicPr>
        <p:blipFill>
          <a:blip r:embed="rId3">
            <a:alphaModFix/>
          </a:blip>
          <a:stretch>
            <a:fillRect/>
          </a:stretch>
        </p:blipFill>
        <p:spPr>
          <a:xfrm>
            <a:off x="4669125" y="2817999"/>
            <a:ext cx="4354924" cy="1672725"/>
          </a:xfrm>
          <a:prstGeom prst="rect">
            <a:avLst/>
          </a:prstGeom>
          <a:noFill/>
          <a:ln>
            <a:noFill/>
          </a:ln>
        </p:spPr>
      </p:pic>
      <p:sp>
        <p:nvSpPr>
          <p:cNvPr id="312" name="Google Shape;312;p36"/>
          <p:cNvSpPr txBox="1">
            <a:spLocks noGrp="1"/>
          </p:cNvSpPr>
          <p:nvPr>
            <p:ph type="subTitle" idx="1"/>
          </p:nvPr>
        </p:nvSpPr>
        <p:spPr>
          <a:xfrm>
            <a:off x="720000" y="1810800"/>
            <a:ext cx="7704000" cy="16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Among the numerous columns, the columns we used are as follows.</a:t>
            </a:r>
            <a:endParaRPr>
              <a:solidFill>
                <a:schemeClr val="dk2"/>
              </a:solidFill>
            </a:endParaRPr>
          </a:p>
          <a:p>
            <a:pPr marL="0" lvl="0" indent="0" algn="l" rtl="0">
              <a:spcBef>
                <a:spcPts val="0"/>
              </a:spcBef>
              <a:spcAft>
                <a:spcPts val="0"/>
              </a:spcAft>
              <a:buNone/>
            </a:pPr>
            <a:endParaRPr>
              <a:solidFill>
                <a:schemeClr val="dk2"/>
              </a:solidFill>
            </a:endParaRPr>
          </a:p>
          <a:p>
            <a:pPr marL="457200" lvl="0" indent="-317500" algn="l" rtl="0">
              <a:spcBef>
                <a:spcPts val="0"/>
              </a:spcBef>
              <a:spcAft>
                <a:spcPts val="0"/>
              </a:spcAft>
              <a:buClr>
                <a:schemeClr val="dk2"/>
              </a:buClr>
              <a:buSzPts val="1400"/>
              <a:buChar char="-"/>
            </a:pPr>
            <a:r>
              <a:rPr lang="en" b="1">
                <a:solidFill>
                  <a:schemeClr val="dk2"/>
                </a:solidFill>
              </a:rPr>
              <a:t>SUB_NAME</a:t>
            </a:r>
            <a:r>
              <a:rPr lang="en">
                <a:solidFill>
                  <a:schemeClr val="dk2"/>
                </a:solidFill>
              </a:rPr>
              <a:t>: Indicates the type of bicycle roads</a:t>
            </a:r>
            <a:endParaRPr>
              <a:solidFill>
                <a:schemeClr val="dk2"/>
              </a:solidFill>
            </a:endParaRPr>
          </a:p>
          <a:p>
            <a:pPr marL="457200" lvl="0" indent="-317500" algn="l" rtl="0">
              <a:spcBef>
                <a:spcPts val="0"/>
              </a:spcBef>
              <a:spcAft>
                <a:spcPts val="0"/>
              </a:spcAft>
              <a:buClr>
                <a:schemeClr val="dk2"/>
              </a:buClr>
              <a:buSzPts val="1400"/>
              <a:buChar char="-"/>
            </a:pPr>
            <a:r>
              <a:rPr lang="en" b="1">
                <a:solidFill>
                  <a:schemeClr val="dk2"/>
                </a:solidFill>
              </a:rPr>
              <a:t>geometry</a:t>
            </a:r>
            <a:r>
              <a:rPr lang="en">
                <a:solidFill>
                  <a:schemeClr val="dk2"/>
                </a:solidFill>
              </a:rPr>
              <a:t>: save points where bicycle roads bend as a list</a:t>
            </a:r>
            <a:endParaRPr>
              <a:solidFill>
                <a:schemeClr val="dk2"/>
              </a:solidFill>
            </a:endParaRPr>
          </a:p>
          <a:p>
            <a:pPr marL="0" lvl="0" indent="0" algn="l" rtl="0">
              <a:spcBef>
                <a:spcPts val="0"/>
              </a:spcBef>
              <a:spcAft>
                <a:spcPts val="0"/>
              </a:spcAft>
              <a:buNone/>
            </a:pPr>
            <a:endParaRPr>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7"/>
          <p:cNvSpPr/>
          <p:nvPr/>
        </p:nvSpPr>
        <p:spPr>
          <a:xfrm>
            <a:off x="537300" y="1155850"/>
            <a:ext cx="8069100" cy="31233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Additional data</a:t>
            </a:r>
            <a:endParaRPr>
              <a:solidFill>
                <a:schemeClr val="dk2"/>
              </a:solidFill>
              <a:latin typeface="Roboto"/>
              <a:ea typeface="Roboto"/>
              <a:cs typeface="Roboto"/>
              <a:sym typeface="Roboto"/>
            </a:endParaRPr>
          </a:p>
        </p:txBody>
      </p:sp>
      <p:sp>
        <p:nvSpPr>
          <p:cNvPr id="319" name="Google Shape;319;p37"/>
          <p:cNvSpPr txBox="1">
            <a:spLocks noGrp="1"/>
          </p:cNvSpPr>
          <p:nvPr>
            <p:ph type="subTitle" idx="5"/>
          </p:nvPr>
        </p:nvSpPr>
        <p:spPr>
          <a:xfrm>
            <a:off x="720006" y="1280400"/>
            <a:ext cx="35115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bicycle road</a:t>
            </a:r>
            <a:endParaRPr/>
          </a:p>
        </p:txBody>
      </p:sp>
      <p:sp>
        <p:nvSpPr>
          <p:cNvPr id="320" name="Google Shape;320;p37"/>
          <p:cNvSpPr txBox="1">
            <a:spLocks noGrp="1"/>
          </p:cNvSpPr>
          <p:nvPr>
            <p:ph type="subTitle" idx="5"/>
          </p:nvPr>
        </p:nvSpPr>
        <p:spPr>
          <a:xfrm>
            <a:off x="3529847" y="625450"/>
            <a:ext cx="54942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000" b="0"/>
              <a:t>Data resource: https://map.seoul.go.kr/smgis2/themeGallery/detail?theme_id=1657588761062</a:t>
            </a:r>
            <a:endParaRPr sz="1000" b="0"/>
          </a:p>
        </p:txBody>
      </p:sp>
      <p:pic>
        <p:nvPicPr>
          <p:cNvPr id="321" name="Google Shape;321;p37"/>
          <p:cNvPicPr preferRelativeResize="0"/>
          <p:nvPr/>
        </p:nvPicPr>
        <p:blipFill>
          <a:blip r:embed="rId3">
            <a:alphaModFix/>
          </a:blip>
          <a:stretch>
            <a:fillRect/>
          </a:stretch>
        </p:blipFill>
        <p:spPr>
          <a:xfrm>
            <a:off x="923775" y="2923150"/>
            <a:ext cx="7296150" cy="990600"/>
          </a:xfrm>
          <a:prstGeom prst="rect">
            <a:avLst/>
          </a:prstGeom>
          <a:noFill/>
          <a:ln>
            <a:noFill/>
          </a:ln>
        </p:spPr>
      </p:pic>
      <p:sp>
        <p:nvSpPr>
          <p:cNvPr id="322" name="Google Shape;322;p37"/>
          <p:cNvSpPr txBox="1">
            <a:spLocks noGrp="1"/>
          </p:cNvSpPr>
          <p:nvPr>
            <p:ph type="subTitle" idx="1"/>
          </p:nvPr>
        </p:nvSpPr>
        <p:spPr>
          <a:xfrm>
            <a:off x="720000" y="1810800"/>
            <a:ext cx="7704000" cy="16296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dk2"/>
              </a:buClr>
              <a:buSzPts val="1400"/>
              <a:buChar char="-"/>
            </a:pPr>
            <a:r>
              <a:rPr lang="en" b="1">
                <a:solidFill>
                  <a:schemeClr val="dk2"/>
                </a:solidFill>
              </a:rPr>
              <a:t>SUB_NAME</a:t>
            </a:r>
            <a:r>
              <a:rPr lang="en">
                <a:solidFill>
                  <a:schemeClr val="dk2"/>
                </a:solidFill>
              </a:rPr>
              <a:t>: Indicates the type of bicycle roads</a:t>
            </a:r>
            <a:endParaRPr>
              <a:solidFill>
                <a:schemeClr val="dk2"/>
              </a:solidFill>
            </a:endParaRPr>
          </a:p>
          <a:p>
            <a:pPr marL="914400" lvl="1" indent="-304800" algn="l" rtl="0">
              <a:lnSpc>
                <a:spcPct val="115000"/>
              </a:lnSpc>
              <a:spcBef>
                <a:spcPts val="0"/>
              </a:spcBef>
              <a:spcAft>
                <a:spcPts val="0"/>
              </a:spcAft>
              <a:buClr>
                <a:schemeClr val="dk2"/>
              </a:buClr>
              <a:buSzPts val="1200"/>
              <a:buChar char="-"/>
            </a:pPr>
            <a:r>
              <a:rPr lang="en" sz="1200">
                <a:solidFill>
                  <a:schemeClr val="dk2"/>
                </a:solidFill>
              </a:rPr>
              <a:t>(A) type: Inside of city (도심)</a:t>
            </a:r>
            <a:endParaRPr sz="1200">
              <a:solidFill>
                <a:schemeClr val="dk2"/>
              </a:solidFill>
            </a:endParaRPr>
          </a:p>
          <a:p>
            <a:pPr marL="914400" lvl="1" indent="-304800" algn="l" rtl="0">
              <a:lnSpc>
                <a:spcPct val="115000"/>
              </a:lnSpc>
              <a:spcBef>
                <a:spcPts val="0"/>
              </a:spcBef>
              <a:spcAft>
                <a:spcPts val="0"/>
              </a:spcAft>
              <a:buClr>
                <a:schemeClr val="dk2"/>
              </a:buClr>
              <a:buSzPts val="1200"/>
              <a:buChar char="-"/>
            </a:pPr>
            <a:r>
              <a:rPr lang="en" sz="1200">
                <a:solidFill>
                  <a:schemeClr val="dk2"/>
                </a:solidFill>
              </a:rPr>
              <a:t>(B) type: beside of lake (하천)</a:t>
            </a:r>
            <a:endParaRPr>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8"/>
          <p:cNvSpPr/>
          <p:nvPr/>
        </p:nvSpPr>
        <p:spPr>
          <a:xfrm>
            <a:off x="537300" y="1155850"/>
            <a:ext cx="8069100" cy="31233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Additional data</a:t>
            </a:r>
            <a:endParaRPr>
              <a:solidFill>
                <a:schemeClr val="dk2"/>
              </a:solidFill>
              <a:latin typeface="Roboto"/>
              <a:ea typeface="Roboto"/>
              <a:cs typeface="Roboto"/>
              <a:sym typeface="Roboto"/>
            </a:endParaRPr>
          </a:p>
        </p:txBody>
      </p:sp>
      <p:sp>
        <p:nvSpPr>
          <p:cNvPr id="329" name="Google Shape;329;p38"/>
          <p:cNvSpPr txBox="1">
            <a:spLocks noGrp="1"/>
          </p:cNvSpPr>
          <p:nvPr>
            <p:ph type="subTitle" idx="5"/>
          </p:nvPr>
        </p:nvSpPr>
        <p:spPr>
          <a:xfrm>
            <a:off x="720006" y="1280400"/>
            <a:ext cx="35115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bicycle road</a:t>
            </a:r>
            <a:endParaRPr/>
          </a:p>
        </p:txBody>
      </p:sp>
      <p:sp>
        <p:nvSpPr>
          <p:cNvPr id="330" name="Google Shape;330;p38"/>
          <p:cNvSpPr txBox="1">
            <a:spLocks noGrp="1"/>
          </p:cNvSpPr>
          <p:nvPr>
            <p:ph type="subTitle" idx="5"/>
          </p:nvPr>
        </p:nvSpPr>
        <p:spPr>
          <a:xfrm>
            <a:off x="3529847" y="625450"/>
            <a:ext cx="54942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000" b="0"/>
              <a:t>References: http://arno.uvt.nl/show.cgi?fid=161093</a:t>
            </a:r>
            <a:endParaRPr sz="1000" b="0"/>
          </a:p>
        </p:txBody>
      </p:sp>
      <p:sp>
        <p:nvSpPr>
          <p:cNvPr id="331" name="Google Shape;331;p38"/>
          <p:cNvSpPr txBox="1">
            <a:spLocks noGrp="1"/>
          </p:cNvSpPr>
          <p:nvPr>
            <p:ph type="subTitle" idx="1"/>
          </p:nvPr>
        </p:nvSpPr>
        <p:spPr>
          <a:xfrm>
            <a:off x="720000" y="1810800"/>
            <a:ext cx="7704000" cy="16296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dk2"/>
              </a:buClr>
              <a:buSzPts val="1400"/>
              <a:buChar char="-"/>
            </a:pPr>
            <a:r>
              <a:rPr lang="en" b="1">
                <a:solidFill>
                  <a:schemeClr val="dk2"/>
                </a:solidFill>
              </a:rPr>
              <a:t>Why was the bicycle road</a:t>
            </a:r>
            <a:br>
              <a:rPr lang="en" b="1">
                <a:solidFill>
                  <a:schemeClr val="dk2"/>
                </a:solidFill>
              </a:rPr>
            </a:br>
            <a:r>
              <a:rPr lang="en" b="1">
                <a:solidFill>
                  <a:schemeClr val="dk2"/>
                </a:solidFill>
              </a:rPr>
              <a:t>separated by type?</a:t>
            </a:r>
            <a:endParaRPr>
              <a:solidFill>
                <a:schemeClr val="dk2"/>
              </a:solidFill>
            </a:endParaRPr>
          </a:p>
        </p:txBody>
      </p:sp>
      <p:grpSp>
        <p:nvGrpSpPr>
          <p:cNvPr id="332" name="Google Shape;332;p38"/>
          <p:cNvGrpSpPr/>
          <p:nvPr/>
        </p:nvGrpSpPr>
        <p:grpSpPr>
          <a:xfrm>
            <a:off x="4862049" y="1280389"/>
            <a:ext cx="3561951" cy="3635387"/>
            <a:chOff x="4862049" y="1280389"/>
            <a:chExt cx="3561951" cy="3635387"/>
          </a:xfrm>
        </p:grpSpPr>
        <p:pic>
          <p:nvPicPr>
            <p:cNvPr id="333" name="Google Shape;333;p38"/>
            <p:cNvPicPr preferRelativeResize="0"/>
            <p:nvPr/>
          </p:nvPicPr>
          <p:blipFill>
            <a:blip r:embed="rId3">
              <a:alphaModFix/>
            </a:blip>
            <a:stretch>
              <a:fillRect/>
            </a:stretch>
          </p:blipFill>
          <p:spPr>
            <a:xfrm>
              <a:off x="4862049" y="1280389"/>
              <a:ext cx="3561951" cy="3635387"/>
            </a:xfrm>
            <a:prstGeom prst="rect">
              <a:avLst/>
            </a:prstGeom>
            <a:noFill/>
            <a:ln>
              <a:noFill/>
            </a:ln>
          </p:spPr>
        </p:pic>
        <p:sp>
          <p:nvSpPr>
            <p:cNvPr id="334" name="Google Shape;334;p38"/>
            <p:cNvSpPr/>
            <p:nvPr/>
          </p:nvSpPr>
          <p:spPr>
            <a:xfrm>
              <a:off x="7456125" y="1505575"/>
              <a:ext cx="194700" cy="3021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p:nvPr/>
        </p:nvSpPr>
        <p:spPr>
          <a:xfrm>
            <a:off x="537300" y="1155850"/>
            <a:ext cx="8069100" cy="31233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Additional data</a:t>
            </a:r>
            <a:endParaRPr>
              <a:solidFill>
                <a:schemeClr val="dk2"/>
              </a:solidFill>
              <a:latin typeface="Roboto"/>
              <a:ea typeface="Roboto"/>
              <a:cs typeface="Roboto"/>
              <a:sym typeface="Roboto"/>
            </a:endParaRPr>
          </a:p>
        </p:txBody>
      </p:sp>
      <p:sp>
        <p:nvSpPr>
          <p:cNvPr id="341" name="Google Shape;341;p39"/>
          <p:cNvSpPr txBox="1">
            <a:spLocks noGrp="1"/>
          </p:cNvSpPr>
          <p:nvPr>
            <p:ph type="subTitle" idx="5"/>
          </p:nvPr>
        </p:nvSpPr>
        <p:spPr>
          <a:xfrm>
            <a:off x="720006" y="1280400"/>
            <a:ext cx="35115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bicycle road</a:t>
            </a:r>
            <a:endParaRPr/>
          </a:p>
        </p:txBody>
      </p:sp>
      <p:sp>
        <p:nvSpPr>
          <p:cNvPr id="342" name="Google Shape;342;p39"/>
          <p:cNvSpPr txBox="1">
            <a:spLocks noGrp="1"/>
          </p:cNvSpPr>
          <p:nvPr>
            <p:ph type="subTitle" idx="5"/>
          </p:nvPr>
        </p:nvSpPr>
        <p:spPr>
          <a:xfrm>
            <a:off x="3529847" y="625450"/>
            <a:ext cx="54942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000" b="0"/>
              <a:t>Data resource: https://map.seoul.go.kr/smgis2/themeGallery/detail?theme_id=1657588761062</a:t>
            </a:r>
            <a:endParaRPr sz="1000" b="0"/>
          </a:p>
        </p:txBody>
      </p:sp>
      <p:sp>
        <p:nvSpPr>
          <p:cNvPr id="343" name="Google Shape;343;p39"/>
          <p:cNvSpPr txBox="1">
            <a:spLocks noGrp="1"/>
          </p:cNvSpPr>
          <p:nvPr>
            <p:ph type="subTitle" idx="1"/>
          </p:nvPr>
        </p:nvSpPr>
        <p:spPr>
          <a:xfrm>
            <a:off x="720000" y="1810800"/>
            <a:ext cx="4819200" cy="1629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Char char="-"/>
            </a:pPr>
            <a:r>
              <a:rPr lang="en" b="1">
                <a:solidFill>
                  <a:schemeClr val="dk2"/>
                </a:solidFill>
              </a:rPr>
              <a:t>geometry</a:t>
            </a:r>
            <a:r>
              <a:rPr lang="en">
                <a:solidFill>
                  <a:schemeClr val="dk2"/>
                </a:solidFill>
              </a:rPr>
              <a:t>: save points where bicycle roads bend </a:t>
            </a:r>
            <a:br>
              <a:rPr lang="en">
                <a:solidFill>
                  <a:schemeClr val="dk2"/>
                </a:solidFill>
              </a:rPr>
            </a:br>
            <a:r>
              <a:rPr lang="en">
                <a:solidFill>
                  <a:schemeClr val="dk2"/>
                </a:solidFill>
              </a:rPr>
              <a:t>	         as a list</a:t>
            </a:r>
            <a:endParaRPr>
              <a:solidFill>
                <a:schemeClr val="dk2"/>
              </a:solidFill>
            </a:endParaRPr>
          </a:p>
          <a:p>
            <a:pPr marL="0" lvl="0" indent="0" algn="l" rtl="0">
              <a:spcBef>
                <a:spcPts val="0"/>
              </a:spcBef>
              <a:spcAft>
                <a:spcPts val="0"/>
              </a:spcAft>
              <a:buNone/>
            </a:pPr>
            <a:endParaRPr>
              <a:solidFill>
                <a:schemeClr val="dk2"/>
              </a:solidFill>
            </a:endParaRPr>
          </a:p>
          <a:p>
            <a:pPr marL="914400" lvl="0" indent="-317500" algn="l" rtl="0">
              <a:spcBef>
                <a:spcPts val="0"/>
              </a:spcBef>
              <a:spcAft>
                <a:spcPts val="0"/>
              </a:spcAft>
              <a:buClr>
                <a:schemeClr val="dk2"/>
              </a:buClr>
              <a:buSzPts val="1400"/>
              <a:buChar char="-"/>
            </a:pPr>
            <a:r>
              <a:rPr lang="en">
                <a:solidFill>
                  <a:schemeClr val="dk2"/>
                </a:solidFill>
              </a:rPr>
              <a:t>Each row refers to a bicycle road</a:t>
            </a:r>
            <a:endParaRPr>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endParaRPr>
              <a:solidFill>
                <a:schemeClr val="dk2"/>
              </a:solidFill>
            </a:endParaRPr>
          </a:p>
        </p:txBody>
      </p:sp>
      <p:pic>
        <p:nvPicPr>
          <p:cNvPr id="344" name="Google Shape;344;p39"/>
          <p:cNvPicPr preferRelativeResize="0"/>
          <p:nvPr/>
        </p:nvPicPr>
        <p:blipFill>
          <a:blip r:embed="rId3">
            <a:alphaModFix/>
          </a:blip>
          <a:stretch>
            <a:fillRect/>
          </a:stretch>
        </p:blipFill>
        <p:spPr>
          <a:xfrm>
            <a:off x="5208175" y="1438100"/>
            <a:ext cx="3722650" cy="3286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0"/>
          <p:cNvSpPr/>
          <p:nvPr/>
        </p:nvSpPr>
        <p:spPr>
          <a:xfrm>
            <a:off x="537300" y="1155850"/>
            <a:ext cx="8069100" cy="31233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Additional data</a:t>
            </a:r>
            <a:endParaRPr>
              <a:solidFill>
                <a:schemeClr val="dk2"/>
              </a:solidFill>
              <a:latin typeface="Roboto"/>
              <a:ea typeface="Roboto"/>
              <a:cs typeface="Roboto"/>
              <a:sym typeface="Roboto"/>
            </a:endParaRPr>
          </a:p>
        </p:txBody>
      </p:sp>
      <p:sp>
        <p:nvSpPr>
          <p:cNvPr id="351" name="Google Shape;351;p40"/>
          <p:cNvSpPr txBox="1">
            <a:spLocks noGrp="1"/>
          </p:cNvSpPr>
          <p:nvPr>
            <p:ph type="subTitle" idx="5"/>
          </p:nvPr>
        </p:nvSpPr>
        <p:spPr>
          <a:xfrm>
            <a:off x="720006" y="1280400"/>
            <a:ext cx="35115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bicycle road</a:t>
            </a:r>
            <a:endParaRPr/>
          </a:p>
        </p:txBody>
      </p:sp>
      <p:sp>
        <p:nvSpPr>
          <p:cNvPr id="352" name="Google Shape;352;p40"/>
          <p:cNvSpPr txBox="1">
            <a:spLocks noGrp="1"/>
          </p:cNvSpPr>
          <p:nvPr>
            <p:ph type="subTitle" idx="5"/>
          </p:nvPr>
        </p:nvSpPr>
        <p:spPr>
          <a:xfrm>
            <a:off x="3529847" y="625450"/>
            <a:ext cx="54942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000" b="0"/>
              <a:t>Data resource: https://map.seoul.go.kr/smgis2/themeGallery/detail?theme_id=1657588761062</a:t>
            </a:r>
            <a:endParaRPr sz="1000" b="0"/>
          </a:p>
        </p:txBody>
      </p:sp>
      <p:sp>
        <p:nvSpPr>
          <p:cNvPr id="353" name="Google Shape;353;p40"/>
          <p:cNvSpPr txBox="1">
            <a:spLocks noGrp="1"/>
          </p:cNvSpPr>
          <p:nvPr>
            <p:ph type="subTitle" idx="1"/>
          </p:nvPr>
        </p:nvSpPr>
        <p:spPr>
          <a:xfrm>
            <a:off x="720000" y="1810800"/>
            <a:ext cx="7704000" cy="1629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Char char="-"/>
            </a:pPr>
            <a:r>
              <a:rPr lang="en" b="1">
                <a:solidFill>
                  <a:schemeClr val="dk2"/>
                </a:solidFill>
              </a:rPr>
              <a:t>geometry</a:t>
            </a:r>
            <a:r>
              <a:rPr lang="en">
                <a:solidFill>
                  <a:schemeClr val="dk2"/>
                </a:solidFill>
              </a:rPr>
              <a:t>: save points where bicycle roads bend as a list</a:t>
            </a:r>
            <a:endParaRPr>
              <a:solidFill>
                <a:schemeClr val="dk2"/>
              </a:solidFill>
            </a:endParaRPr>
          </a:p>
          <a:p>
            <a:pPr marL="0" lvl="0" indent="0" algn="l" rtl="0">
              <a:spcBef>
                <a:spcPts val="0"/>
              </a:spcBef>
              <a:spcAft>
                <a:spcPts val="0"/>
              </a:spcAft>
              <a:buNone/>
            </a:pPr>
            <a:endParaRPr>
              <a:solidFill>
                <a:schemeClr val="dk2"/>
              </a:solidFill>
            </a:endParaRPr>
          </a:p>
        </p:txBody>
      </p:sp>
      <p:pic>
        <p:nvPicPr>
          <p:cNvPr id="354" name="Google Shape;354;p40"/>
          <p:cNvPicPr preferRelativeResize="0"/>
          <p:nvPr/>
        </p:nvPicPr>
        <p:blipFill>
          <a:blip r:embed="rId3">
            <a:alphaModFix/>
          </a:blip>
          <a:stretch>
            <a:fillRect/>
          </a:stretch>
        </p:blipFill>
        <p:spPr>
          <a:xfrm>
            <a:off x="1226538" y="2459280"/>
            <a:ext cx="3085483" cy="2355536"/>
          </a:xfrm>
          <a:prstGeom prst="rect">
            <a:avLst/>
          </a:prstGeom>
          <a:noFill/>
          <a:ln>
            <a:noFill/>
          </a:ln>
        </p:spPr>
      </p:pic>
      <p:pic>
        <p:nvPicPr>
          <p:cNvPr id="355" name="Google Shape;355;p40"/>
          <p:cNvPicPr preferRelativeResize="0"/>
          <p:nvPr/>
        </p:nvPicPr>
        <p:blipFill>
          <a:blip r:embed="rId4">
            <a:alphaModFix/>
          </a:blip>
          <a:stretch>
            <a:fillRect/>
          </a:stretch>
        </p:blipFill>
        <p:spPr>
          <a:xfrm>
            <a:off x="5149333" y="2269200"/>
            <a:ext cx="2768130" cy="2664750"/>
          </a:xfrm>
          <a:prstGeom prst="rect">
            <a:avLst/>
          </a:prstGeom>
          <a:noFill/>
          <a:ln>
            <a:noFill/>
          </a:ln>
        </p:spPr>
      </p:pic>
      <p:cxnSp>
        <p:nvCxnSpPr>
          <p:cNvPr id="356" name="Google Shape;356;p40"/>
          <p:cNvCxnSpPr/>
          <p:nvPr/>
        </p:nvCxnSpPr>
        <p:spPr>
          <a:xfrm>
            <a:off x="4478533" y="3513926"/>
            <a:ext cx="504300" cy="57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1"/>
          <p:cNvSpPr/>
          <p:nvPr/>
        </p:nvSpPr>
        <p:spPr>
          <a:xfrm>
            <a:off x="537300" y="1155850"/>
            <a:ext cx="8069100" cy="31233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Additional data</a:t>
            </a:r>
            <a:endParaRPr>
              <a:solidFill>
                <a:schemeClr val="dk2"/>
              </a:solidFill>
              <a:latin typeface="Roboto"/>
              <a:ea typeface="Roboto"/>
              <a:cs typeface="Roboto"/>
              <a:sym typeface="Roboto"/>
            </a:endParaRPr>
          </a:p>
        </p:txBody>
      </p:sp>
      <p:sp>
        <p:nvSpPr>
          <p:cNvPr id="363" name="Google Shape;363;p41"/>
          <p:cNvSpPr txBox="1">
            <a:spLocks noGrp="1"/>
          </p:cNvSpPr>
          <p:nvPr>
            <p:ph type="subTitle" idx="5"/>
          </p:nvPr>
        </p:nvSpPr>
        <p:spPr>
          <a:xfrm>
            <a:off x="720003" y="1280400"/>
            <a:ext cx="14421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bicycle road</a:t>
            </a:r>
            <a:endParaRPr/>
          </a:p>
        </p:txBody>
      </p:sp>
      <p:sp>
        <p:nvSpPr>
          <p:cNvPr id="364" name="Google Shape;364;p41"/>
          <p:cNvSpPr txBox="1">
            <a:spLocks noGrp="1"/>
          </p:cNvSpPr>
          <p:nvPr>
            <p:ph type="subTitle" idx="5"/>
          </p:nvPr>
        </p:nvSpPr>
        <p:spPr>
          <a:xfrm>
            <a:off x="3529847" y="625450"/>
            <a:ext cx="54942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000" b="0"/>
              <a:t>Data resource: https://map.seoul.go.kr/smgis2/themeGallery/detail?theme_id=1657588761062</a:t>
            </a:r>
            <a:endParaRPr sz="1000" b="0"/>
          </a:p>
        </p:txBody>
      </p:sp>
      <p:pic>
        <p:nvPicPr>
          <p:cNvPr id="365" name="Google Shape;365;p41"/>
          <p:cNvPicPr preferRelativeResize="0"/>
          <p:nvPr/>
        </p:nvPicPr>
        <p:blipFill rotWithShape="1">
          <a:blip r:embed="rId3">
            <a:alphaModFix/>
          </a:blip>
          <a:srcRect t="4192" b="3676"/>
          <a:stretch/>
        </p:blipFill>
        <p:spPr>
          <a:xfrm>
            <a:off x="2161988" y="1280400"/>
            <a:ext cx="4819724" cy="37149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2"/>
          <p:cNvSpPr/>
          <p:nvPr/>
        </p:nvSpPr>
        <p:spPr>
          <a:xfrm>
            <a:off x="537300" y="1155850"/>
            <a:ext cx="8069100" cy="31233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Additional data</a:t>
            </a:r>
            <a:endParaRPr>
              <a:solidFill>
                <a:schemeClr val="dk2"/>
              </a:solidFill>
              <a:latin typeface="Roboto"/>
              <a:ea typeface="Roboto"/>
              <a:cs typeface="Roboto"/>
              <a:sym typeface="Roboto"/>
            </a:endParaRPr>
          </a:p>
        </p:txBody>
      </p:sp>
      <p:sp>
        <p:nvSpPr>
          <p:cNvPr id="372" name="Google Shape;372;p42"/>
          <p:cNvSpPr txBox="1">
            <a:spLocks noGrp="1"/>
          </p:cNvSpPr>
          <p:nvPr>
            <p:ph type="subTitle" idx="5"/>
          </p:nvPr>
        </p:nvSpPr>
        <p:spPr>
          <a:xfrm>
            <a:off x="720006" y="1280400"/>
            <a:ext cx="35115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Final Spatial feature matrix</a:t>
            </a:r>
            <a:endParaRPr/>
          </a:p>
        </p:txBody>
      </p:sp>
      <p:pic>
        <p:nvPicPr>
          <p:cNvPr id="373" name="Google Shape;373;p42"/>
          <p:cNvPicPr preferRelativeResize="0"/>
          <p:nvPr/>
        </p:nvPicPr>
        <p:blipFill>
          <a:blip r:embed="rId3">
            <a:alphaModFix/>
          </a:blip>
          <a:stretch>
            <a:fillRect/>
          </a:stretch>
        </p:blipFill>
        <p:spPr>
          <a:xfrm>
            <a:off x="763250" y="1810801"/>
            <a:ext cx="7617175" cy="2450000"/>
          </a:xfrm>
          <a:prstGeom prst="rect">
            <a:avLst/>
          </a:prstGeom>
          <a:noFill/>
          <a:ln>
            <a:noFill/>
          </a:ln>
        </p:spPr>
      </p:pic>
      <p:sp>
        <p:nvSpPr>
          <p:cNvPr id="374" name="Google Shape;374;p42"/>
          <p:cNvSpPr txBox="1">
            <a:spLocks noGrp="1"/>
          </p:cNvSpPr>
          <p:nvPr>
            <p:ph type="subTitle" idx="1"/>
          </p:nvPr>
        </p:nvSpPr>
        <p:spPr>
          <a:xfrm>
            <a:off x="4833075" y="1299300"/>
            <a:ext cx="3511500" cy="49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dk2"/>
                </a:solidFill>
              </a:rPr>
              <a:t>Why did you categorize (A) and (B) types?</a:t>
            </a:r>
            <a:endParaRPr sz="1100" b="1">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3"/>
          <p:cNvSpPr/>
          <p:nvPr/>
        </p:nvSpPr>
        <p:spPr>
          <a:xfrm>
            <a:off x="537300" y="1155850"/>
            <a:ext cx="8069100" cy="31233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Additional data</a:t>
            </a:r>
            <a:endParaRPr>
              <a:solidFill>
                <a:schemeClr val="dk2"/>
              </a:solidFill>
              <a:latin typeface="Roboto"/>
              <a:ea typeface="Roboto"/>
              <a:cs typeface="Roboto"/>
              <a:sym typeface="Roboto"/>
            </a:endParaRPr>
          </a:p>
        </p:txBody>
      </p:sp>
      <p:sp>
        <p:nvSpPr>
          <p:cNvPr id="381" name="Google Shape;381;p43"/>
          <p:cNvSpPr txBox="1">
            <a:spLocks noGrp="1"/>
          </p:cNvSpPr>
          <p:nvPr>
            <p:ph type="subTitle" idx="5"/>
          </p:nvPr>
        </p:nvSpPr>
        <p:spPr>
          <a:xfrm>
            <a:off x="720006" y="1280400"/>
            <a:ext cx="35115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Time series Data : weather data</a:t>
            </a:r>
            <a:endParaRPr/>
          </a:p>
        </p:txBody>
      </p:sp>
      <p:sp>
        <p:nvSpPr>
          <p:cNvPr id="382" name="Google Shape;382;p43"/>
          <p:cNvSpPr txBox="1">
            <a:spLocks noGrp="1"/>
          </p:cNvSpPr>
          <p:nvPr>
            <p:ph type="subTitle" idx="5"/>
          </p:nvPr>
        </p:nvSpPr>
        <p:spPr>
          <a:xfrm>
            <a:off x="3758447" y="625450"/>
            <a:ext cx="54942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000" b="0">
                <a:solidFill>
                  <a:schemeClr val="dk2"/>
                </a:solidFill>
              </a:rPr>
              <a:t>Data resource: https://data.kma.go.kr/data/grnd/selectAsosRltmList.do?pgmNo=36</a:t>
            </a:r>
            <a:endParaRPr sz="1000" b="0">
              <a:solidFill>
                <a:schemeClr val="dk2"/>
              </a:solidFill>
            </a:endParaRPr>
          </a:p>
        </p:txBody>
      </p:sp>
      <p:sp>
        <p:nvSpPr>
          <p:cNvPr id="383" name="Google Shape;383;p43"/>
          <p:cNvSpPr txBox="1">
            <a:spLocks noGrp="1"/>
          </p:cNvSpPr>
          <p:nvPr>
            <p:ph type="subTitle" idx="1"/>
          </p:nvPr>
        </p:nvSpPr>
        <p:spPr>
          <a:xfrm>
            <a:off x="720000" y="1810800"/>
            <a:ext cx="7704000" cy="16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Create </a:t>
            </a:r>
            <a:r>
              <a:rPr lang="en" b="1">
                <a:solidFill>
                  <a:schemeClr val="dk2"/>
                </a:solidFill>
              </a:rPr>
              <a:t>weather data</a:t>
            </a:r>
            <a:r>
              <a:rPr lang="en">
                <a:solidFill>
                  <a:schemeClr val="dk2"/>
                </a:solidFill>
              </a:rPr>
              <a:t> on a </a:t>
            </a:r>
            <a:r>
              <a:rPr lang="en" b="1">
                <a:solidFill>
                  <a:schemeClr val="dk2"/>
                </a:solidFill>
              </a:rPr>
              <a:t>daily </a:t>
            </a:r>
            <a:r>
              <a:rPr lang="en">
                <a:solidFill>
                  <a:schemeClr val="dk2"/>
                </a:solidFill>
              </a:rPr>
              <a:t>basis on </a:t>
            </a:r>
            <a:r>
              <a:rPr lang="en" b="1">
                <a:solidFill>
                  <a:schemeClr val="dk2"/>
                </a:solidFill>
              </a:rPr>
              <a:t>2022 years</a:t>
            </a:r>
            <a:endParaRPr b="1">
              <a:solidFill>
                <a:schemeClr val="dk2"/>
              </a:solidFill>
            </a:endParaRPr>
          </a:p>
          <a:p>
            <a:pPr marL="0" lvl="0" indent="0" algn="l" rtl="0">
              <a:spcBef>
                <a:spcPts val="0"/>
              </a:spcBef>
              <a:spcAft>
                <a:spcPts val="0"/>
              </a:spcAft>
              <a:buNone/>
            </a:pPr>
            <a:endParaRPr>
              <a:solidFill>
                <a:schemeClr val="dk2"/>
              </a:solidFill>
            </a:endParaRPr>
          </a:p>
          <a:p>
            <a:pPr marL="457200" lvl="0" indent="-304800" algn="l" rtl="0">
              <a:spcBef>
                <a:spcPts val="0"/>
              </a:spcBef>
              <a:spcAft>
                <a:spcPts val="0"/>
              </a:spcAft>
              <a:buClr>
                <a:schemeClr val="dk2"/>
              </a:buClr>
              <a:buSzPts val="1200"/>
              <a:buChar char="-"/>
            </a:pPr>
            <a:r>
              <a:rPr lang="en" sz="1200">
                <a:solidFill>
                  <a:schemeClr val="dk2"/>
                </a:solidFill>
              </a:rPr>
              <a:t>Column:</a:t>
            </a:r>
            <a:r>
              <a:rPr lang="en" sz="1200" b="1">
                <a:solidFill>
                  <a:schemeClr val="dk2"/>
                </a:solidFill>
              </a:rPr>
              <a:t> 강수량(mm)</a:t>
            </a:r>
            <a:r>
              <a:rPr lang="en" sz="1200">
                <a:solidFill>
                  <a:schemeClr val="dk2"/>
                </a:solidFill>
              </a:rPr>
              <a:t>, </a:t>
            </a:r>
            <a:r>
              <a:rPr lang="en" sz="1200" b="1">
                <a:solidFill>
                  <a:schemeClr val="dk2"/>
                </a:solidFill>
              </a:rPr>
              <a:t>최고기온(*C)</a:t>
            </a:r>
            <a:r>
              <a:rPr lang="en" sz="1200">
                <a:solidFill>
                  <a:schemeClr val="dk2"/>
                </a:solidFill>
              </a:rPr>
              <a:t>, </a:t>
            </a:r>
            <a:r>
              <a:rPr lang="en" sz="1200" b="1">
                <a:solidFill>
                  <a:schemeClr val="dk2"/>
                </a:solidFill>
              </a:rPr>
              <a:t>평균기온(*C)</a:t>
            </a:r>
            <a:r>
              <a:rPr lang="en" sz="1200">
                <a:solidFill>
                  <a:schemeClr val="dk2"/>
                </a:solidFill>
              </a:rPr>
              <a:t>, </a:t>
            </a:r>
            <a:r>
              <a:rPr lang="en" sz="1200" b="1">
                <a:solidFill>
                  <a:schemeClr val="dk2"/>
                </a:solidFill>
              </a:rPr>
              <a:t>최저기온(*C),</a:t>
            </a:r>
            <a:r>
              <a:rPr lang="en" sz="1200">
                <a:solidFill>
                  <a:schemeClr val="dk2"/>
                </a:solidFill>
              </a:rPr>
              <a:t> </a:t>
            </a:r>
            <a:r>
              <a:rPr lang="en" sz="1200" b="1">
                <a:solidFill>
                  <a:schemeClr val="dk2"/>
                </a:solidFill>
              </a:rPr>
              <a:t>일교차</a:t>
            </a:r>
            <a:r>
              <a:rPr lang="en" sz="1200">
                <a:solidFill>
                  <a:schemeClr val="dk2"/>
                </a:solidFill>
              </a:rPr>
              <a:t>, </a:t>
            </a:r>
            <a:r>
              <a:rPr lang="en" sz="1200" b="1">
                <a:solidFill>
                  <a:schemeClr val="dk2"/>
                </a:solidFill>
              </a:rPr>
              <a:t>평균습도(%rh)</a:t>
            </a:r>
            <a:r>
              <a:rPr lang="en" sz="1200">
                <a:solidFill>
                  <a:schemeClr val="dk2"/>
                </a:solidFill>
              </a:rPr>
              <a:t>, </a:t>
            </a:r>
            <a:r>
              <a:rPr lang="en" sz="1200" b="1">
                <a:solidFill>
                  <a:schemeClr val="dk2"/>
                </a:solidFill>
              </a:rPr>
              <a:t>일조율(%)</a:t>
            </a:r>
            <a:r>
              <a:rPr lang="en" sz="1200">
                <a:solidFill>
                  <a:schemeClr val="dk2"/>
                </a:solidFill>
              </a:rPr>
              <a:t>, </a:t>
            </a:r>
            <a:br>
              <a:rPr lang="en" sz="1200">
                <a:solidFill>
                  <a:schemeClr val="dk2"/>
                </a:solidFill>
              </a:rPr>
            </a:br>
            <a:r>
              <a:rPr lang="en" sz="1200">
                <a:solidFill>
                  <a:schemeClr val="dk2"/>
                </a:solidFill>
              </a:rPr>
              <a:t>                </a:t>
            </a:r>
            <a:r>
              <a:rPr lang="en" sz="1200" b="1">
                <a:solidFill>
                  <a:schemeClr val="dk2"/>
                </a:solidFill>
              </a:rPr>
              <a:t>평균풍속(m/s)</a:t>
            </a:r>
            <a:r>
              <a:rPr lang="en" sz="1200">
                <a:solidFill>
                  <a:schemeClr val="dk2"/>
                </a:solidFill>
              </a:rPr>
              <a:t>, </a:t>
            </a:r>
            <a:r>
              <a:rPr lang="en" sz="1200" b="1">
                <a:solidFill>
                  <a:schemeClr val="dk2"/>
                </a:solidFill>
              </a:rPr>
              <a:t>최대풍속(m/s)</a:t>
            </a:r>
            <a:endParaRPr sz="1200" b="1">
              <a:solidFill>
                <a:schemeClr val="dk2"/>
              </a:solidFill>
            </a:endParaRPr>
          </a:p>
          <a:p>
            <a:pPr marL="0" lvl="0" indent="0" algn="l" rtl="0">
              <a:spcBef>
                <a:spcPts val="0"/>
              </a:spcBef>
              <a:spcAft>
                <a:spcPts val="0"/>
              </a:spcAft>
              <a:buNone/>
            </a:pPr>
            <a:endParaRPr>
              <a:solidFill>
                <a:schemeClr val="dk2"/>
              </a:solidFill>
            </a:endParaRPr>
          </a:p>
        </p:txBody>
      </p:sp>
      <p:pic>
        <p:nvPicPr>
          <p:cNvPr id="384" name="Google Shape;384;p43"/>
          <p:cNvPicPr preferRelativeResize="0"/>
          <p:nvPr/>
        </p:nvPicPr>
        <p:blipFill>
          <a:blip r:embed="rId3">
            <a:alphaModFix/>
          </a:blip>
          <a:stretch>
            <a:fillRect/>
          </a:stretch>
        </p:blipFill>
        <p:spPr>
          <a:xfrm>
            <a:off x="4039300" y="2558650"/>
            <a:ext cx="4906574" cy="2427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26"/>
          <p:cNvPicPr preferRelativeResize="0">
            <a:picLocks noGrp="1"/>
          </p:cNvPicPr>
          <p:nvPr>
            <p:ph type="pic" idx="2"/>
          </p:nvPr>
        </p:nvPicPr>
        <p:blipFill rotWithShape="1">
          <a:blip r:embed="rId3">
            <a:alphaModFix/>
          </a:blip>
          <a:srcRect l="28059" t="7638" r="20425"/>
          <a:stretch/>
        </p:blipFill>
        <p:spPr>
          <a:xfrm>
            <a:off x="4320275" y="539500"/>
            <a:ext cx="4286423" cy="4320998"/>
          </a:xfrm>
          <a:prstGeom prst="rect">
            <a:avLst/>
          </a:prstGeom>
        </p:spPr>
      </p:pic>
      <p:sp>
        <p:nvSpPr>
          <p:cNvPr id="172" name="Google Shape;172;p26"/>
          <p:cNvSpPr/>
          <p:nvPr/>
        </p:nvSpPr>
        <p:spPr>
          <a:xfrm>
            <a:off x="537300" y="1056175"/>
            <a:ext cx="6704700" cy="36486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p:nvPr/>
        </p:nvSpPr>
        <p:spPr>
          <a:xfrm>
            <a:off x="847075" y="2562128"/>
            <a:ext cx="633600" cy="633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847075" y="3501772"/>
            <a:ext cx="633600" cy="6336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3988675" y="1406334"/>
            <a:ext cx="633600" cy="633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3988675" y="2562128"/>
            <a:ext cx="633600" cy="633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3988575" y="3501772"/>
            <a:ext cx="633600" cy="6336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847075" y="1406334"/>
            <a:ext cx="633600" cy="633600"/>
          </a:xfrm>
          <a:prstGeom prst="diamond">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9" name="Google Shape;179;p26"/>
          <p:cNvSpPr txBox="1">
            <a:spLocks noGrp="1"/>
          </p:cNvSpPr>
          <p:nvPr>
            <p:ph type="title"/>
          </p:nvPr>
        </p:nvSpPr>
        <p:spPr>
          <a:xfrm>
            <a:off x="720000" y="3453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a:t>
            </a:r>
            <a:r>
              <a:rPr lang="en">
                <a:latin typeface="Roboto"/>
                <a:ea typeface="Roboto"/>
                <a:cs typeface="Roboto"/>
                <a:sym typeface="Roboto"/>
              </a:rPr>
              <a:t>of contents</a:t>
            </a:r>
            <a:endParaRPr>
              <a:latin typeface="Roboto"/>
              <a:ea typeface="Roboto"/>
              <a:cs typeface="Roboto"/>
              <a:sym typeface="Roboto"/>
            </a:endParaRPr>
          </a:p>
        </p:txBody>
      </p:sp>
      <p:sp>
        <p:nvSpPr>
          <p:cNvPr id="180" name="Google Shape;180;p26"/>
          <p:cNvSpPr txBox="1">
            <a:spLocks noGrp="1"/>
          </p:cNvSpPr>
          <p:nvPr>
            <p:ph type="subTitle" idx="4"/>
          </p:nvPr>
        </p:nvSpPr>
        <p:spPr>
          <a:xfrm>
            <a:off x="4756575" y="2861763"/>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 by GCN</a:t>
            </a:r>
            <a:endParaRPr>
              <a:solidFill>
                <a:srgbClr val="666666"/>
              </a:solidFill>
            </a:endParaRPr>
          </a:p>
        </p:txBody>
      </p:sp>
      <p:sp>
        <p:nvSpPr>
          <p:cNvPr id="181" name="Google Shape;181;p26"/>
          <p:cNvSpPr txBox="1">
            <a:spLocks noGrp="1"/>
          </p:cNvSpPr>
          <p:nvPr>
            <p:ph type="subTitle" idx="1"/>
          </p:nvPr>
        </p:nvSpPr>
        <p:spPr>
          <a:xfrm>
            <a:off x="1552775" y="1611775"/>
            <a:ext cx="3007500" cy="9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Goal</a:t>
            </a:r>
            <a:endParaRPr/>
          </a:p>
          <a:p>
            <a:pPr marL="0" lvl="0" indent="0" algn="l" rtl="0">
              <a:spcBef>
                <a:spcPts val="0"/>
              </a:spcBef>
              <a:spcAft>
                <a:spcPts val="0"/>
              </a:spcAft>
              <a:buNone/>
            </a:pPr>
            <a:r>
              <a:rPr lang="en"/>
              <a:t>GCN Current vs. </a:t>
            </a:r>
            <a:br>
              <a:rPr lang="en"/>
            </a:br>
            <a:r>
              <a:rPr lang="en"/>
              <a:t>Previous Research Differences</a:t>
            </a:r>
            <a:endParaRPr/>
          </a:p>
          <a:p>
            <a:pPr marL="0" lvl="0" indent="0" algn="l" rtl="0">
              <a:spcBef>
                <a:spcPts val="0"/>
              </a:spcBef>
              <a:spcAft>
                <a:spcPts val="0"/>
              </a:spcAft>
              <a:buNone/>
            </a:pPr>
            <a:r>
              <a:rPr lang="en"/>
              <a:t>Summary of last semester</a:t>
            </a:r>
            <a:endParaRPr/>
          </a:p>
        </p:txBody>
      </p:sp>
      <p:sp>
        <p:nvSpPr>
          <p:cNvPr id="182" name="Google Shape;182;p26"/>
          <p:cNvSpPr txBox="1">
            <a:spLocks noGrp="1"/>
          </p:cNvSpPr>
          <p:nvPr>
            <p:ph type="subTitle" idx="3"/>
          </p:nvPr>
        </p:nvSpPr>
        <p:spPr>
          <a:xfrm>
            <a:off x="4752475" y="1622120"/>
            <a:ext cx="2305500" cy="80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LSTM</a:t>
            </a:r>
            <a:br>
              <a:rPr lang="en"/>
            </a:br>
            <a:r>
              <a:rPr lang="en"/>
              <a:t>ARIMA</a:t>
            </a:r>
            <a:br>
              <a:rPr lang="en"/>
            </a:br>
            <a:r>
              <a:rPr lang="en"/>
              <a:t>XGBoost</a:t>
            </a:r>
            <a:endParaRPr/>
          </a:p>
          <a:p>
            <a:pPr marL="0" lvl="0" indent="0" algn="l" rtl="0">
              <a:spcBef>
                <a:spcPts val="0"/>
              </a:spcBef>
              <a:spcAft>
                <a:spcPts val="0"/>
              </a:spcAft>
              <a:buNone/>
            </a:pPr>
            <a:endParaRPr/>
          </a:p>
        </p:txBody>
      </p:sp>
      <p:sp>
        <p:nvSpPr>
          <p:cNvPr id="183" name="Google Shape;183;p26"/>
          <p:cNvSpPr txBox="1">
            <a:spLocks noGrp="1"/>
          </p:cNvSpPr>
          <p:nvPr>
            <p:ph type="subTitle" idx="5"/>
          </p:nvPr>
        </p:nvSpPr>
        <p:spPr>
          <a:xfrm>
            <a:off x="1548875" y="2844025"/>
            <a:ext cx="2305500" cy="38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Additional data</a:t>
            </a:r>
            <a:endParaRPr>
              <a:latin typeface="Roboto Medium"/>
              <a:ea typeface="Roboto Medium"/>
              <a:cs typeface="Roboto Medium"/>
              <a:sym typeface="Roboto Medium"/>
            </a:endParaRPr>
          </a:p>
        </p:txBody>
      </p:sp>
      <p:sp>
        <p:nvSpPr>
          <p:cNvPr id="184" name="Google Shape;184;p26"/>
          <p:cNvSpPr txBox="1">
            <a:spLocks noGrp="1"/>
          </p:cNvSpPr>
          <p:nvPr>
            <p:ph type="title" idx="6"/>
          </p:nvPr>
        </p:nvSpPr>
        <p:spPr>
          <a:xfrm>
            <a:off x="913075" y="1530534"/>
            <a:ext cx="5016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85" name="Google Shape;185;p26"/>
          <p:cNvSpPr txBox="1">
            <a:spLocks noGrp="1"/>
          </p:cNvSpPr>
          <p:nvPr>
            <p:ph type="title" idx="7"/>
          </p:nvPr>
        </p:nvSpPr>
        <p:spPr>
          <a:xfrm>
            <a:off x="4054711" y="2687180"/>
            <a:ext cx="5016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86" name="Google Shape;186;p26"/>
          <p:cNvSpPr txBox="1">
            <a:spLocks noGrp="1"/>
          </p:cNvSpPr>
          <p:nvPr>
            <p:ph type="title" idx="8"/>
          </p:nvPr>
        </p:nvSpPr>
        <p:spPr>
          <a:xfrm>
            <a:off x="4054656" y="1530534"/>
            <a:ext cx="5016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87" name="Google Shape;187;p26"/>
          <p:cNvSpPr txBox="1">
            <a:spLocks noGrp="1"/>
          </p:cNvSpPr>
          <p:nvPr>
            <p:ph type="subTitle" idx="13"/>
          </p:nvPr>
        </p:nvSpPr>
        <p:spPr>
          <a:xfrm>
            <a:off x="4742901" y="3847117"/>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Plan of future</a:t>
            </a:r>
            <a:endParaRPr/>
          </a:p>
        </p:txBody>
      </p:sp>
      <p:sp>
        <p:nvSpPr>
          <p:cNvPr id="188" name="Google Shape;188;p26"/>
          <p:cNvSpPr txBox="1">
            <a:spLocks noGrp="1"/>
          </p:cNvSpPr>
          <p:nvPr>
            <p:ph type="title" idx="9"/>
          </p:nvPr>
        </p:nvSpPr>
        <p:spPr>
          <a:xfrm>
            <a:off x="912975" y="2700430"/>
            <a:ext cx="5016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89" name="Google Shape;189;p26"/>
          <p:cNvSpPr txBox="1">
            <a:spLocks noGrp="1"/>
          </p:cNvSpPr>
          <p:nvPr>
            <p:ph type="subTitle" idx="14"/>
          </p:nvPr>
        </p:nvSpPr>
        <p:spPr>
          <a:xfrm>
            <a:off x="1562350" y="3847125"/>
            <a:ext cx="3481500" cy="71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New Approach GCN model</a:t>
            </a:r>
            <a:br>
              <a:rPr lang="en"/>
            </a:br>
            <a:r>
              <a:rPr lang="en"/>
              <a:t>	: GCN-pro</a:t>
            </a:r>
            <a:br>
              <a:rPr lang="en">
                <a:solidFill>
                  <a:schemeClr val="dk2"/>
                </a:solidFill>
              </a:rPr>
            </a:br>
            <a:r>
              <a:rPr lang="en"/>
              <a:t>Challenging point</a:t>
            </a:r>
            <a:endParaRPr/>
          </a:p>
          <a:p>
            <a:pPr marL="0" lvl="0" indent="0" algn="l" rtl="0">
              <a:spcBef>
                <a:spcPts val="0"/>
              </a:spcBef>
              <a:spcAft>
                <a:spcPts val="0"/>
              </a:spcAft>
              <a:buNone/>
            </a:pPr>
            <a:endParaRPr/>
          </a:p>
        </p:txBody>
      </p:sp>
      <p:sp>
        <p:nvSpPr>
          <p:cNvPr id="190" name="Google Shape;190;p26"/>
          <p:cNvSpPr txBox="1">
            <a:spLocks noGrp="1"/>
          </p:cNvSpPr>
          <p:nvPr>
            <p:ph type="title" idx="15"/>
          </p:nvPr>
        </p:nvSpPr>
        <p:spPr>
          <a:xfrm>
            <a:off x="4054711" y="3625972"/>
            <a:ext cx="5016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91" name="Google Shape;191;p26"/>
          <p:cNvSpPr txBox="1">
            <a:spLocks noGrp="1"/>
          </p:cNvSpPr>
          <p:nvPr>
            <p:ph type="title" idx="16"/>
          </p:nvPr>
        </p:nvSpPr>
        <p:spPr>
          <a:xfrm>
            <a:off x="913075" y="3625972"/>
            <a:ext cx="5016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92" name="Google Shape;192;p26"/>
          <p:cNvSpPr txBox="1">
            <a:spLocks noGrp="1"/>
          </p:cNvSpPr>
          <p:nvPr>
            <p:ph type="subTitle" idx="17"/>
          </p:nvPr>
        </p:nvSpPr>
        <p:spPr>
          <a:xfrm>
            <a:off x="1556874" y="1356818"/>
            <a:ext cx="23055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193" name="Google Shape;193;p26"/>
          <p:cNvSpPr txBox="1">
            <a:spLocks noGrp="1"/>
          </p:cNvSpPr>
          <p:nvPr>
            <p:ph type="subTitle" idx="18"/>
          </p:nvPr>
        </p:nvSpPr>
        <p:spPr>
          <a:xfrm>
            <a:off x="4698475" y="1356818"/>
            <a:ext cx="23055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Comparative model</a:t>
            </a:r>
            <a:endParaRPr/>
          </a:p>
        </p:txBody>
      </p:sp>
      <p:sp>
        <p:nvSpPr>
          <p:cNvPr id="194" name="Google Shape;194;p26"/>
          <p:cNvSpPr txBox="1">
            <a:spLocks noGrp="1"/>
          </p:cNvSpPr>
          <p:nvPr>
            <p:ph type="subTitle" idx="19"/>
          </p:nvPr>
        </p:nvSpPr>
        <p:spPr>
          <a:xfrm>
            <a:off x="4698475" y="2579867"/>
            <a:ext cx="23055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Conclusions</a:t>
            </a:r>
            <a:endParaRPr/>
          </a:p>
        </p:txBody>
      </p:sp>
      <p:sp>
        <p:nvSpPr>
          <p:cNvPr id="195" name="Google Shape;195;p26"/>
          <p:cNvSpPr txBox="1">
            <a:spLocks noGrp="1"/>
          </p:cNvSpPr>
          <p:nvPr>
            <p:ph type="subTitle" idx="20"/>
          </p:nvPr>
        </p:nvSpPr>
        <p:spPr>
          <a:xfrm>
            <a:off x="1552782" y="2562117"/>
            <a:ext cx="23055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a:t>
            </a:r>
            <a:endParaRPr/>
          </a:p>
        </p:txBody>
      </p:sp>
      <p:sp>
        <p:nvSpPr>
          <p:cNvPr id="196" name="Google Shape;196;p26"/>
          <p:cNvSpPr txBox="1">
            <a:spLocks noGrp="1"/>
          </p:cNvSpPr>
          <p:nvPr>
            <p:ph type="subTitle" idx="21"/>
          </p:nvPr>
        </p:nvSpPr>
        <p:spPr>
          <a:xfrm>
            <a:off x="4698475" y="3551266"/>
            <a:ext cx="23055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Project Plan</a:t>
            </a:r>
            <a:endParaRPr/>
          </a:p>
        </p:txBody>
      </p:sp>
      <p:sp>
        <p:nvSpPr>
          <p:cNvPr id="197" name="Google Shape;197;p26"/>
          <p:cNvSpPr txBox="1">
            <a:spLocks noGrp="1"/>
          </p:cNvSpPr>
          <p:nvPr>
            <p:ph type="subTitle" idx="22"/>
          </p:nvPr>
        </p:nvSpPr>
        <p:spPr>
          <a:xfrm>
            <a:off x="1562355" y="3551266"/>
            <a:ext cx="23055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GCN-pro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p:nvPr/>
        </p:nvSpPr>
        <p:spPr>
          <a:xfrm>
            <a:off x="1284875" y="1128975"/>
            <a:ext cx="6880200" cy="2885400"/>
          </a:xfrm>
          <a:prstGeom prst="rect">
            <a:avLst/>
          </a:prstGeom>
          <a:solidFill>
            <a:schemeClr val="accent4"/>
          </a:solidFill>
          <a:ln>
            <a:noFill/>
          </a:ln>
          <a:effectLst>
            <a:outerShdw blurRad="157163" dist="114300" dir="456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4"/>
          <p:cNvSpPr txBox="1">
            <a:spLocks noGrp="1"/>
          </p:cNvSpPr>
          <p:nvPr>
            <p:ph type="title"/>
          </p:nvPr>
        </p:nvSpPr>
        <p:spPr>
          <a:xfrm>
            <a:off x="2393975" y="1793019"/>
            <a:ext cx="3943200" cy="7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GCN-pro</a:t>
            </a:r>
            <a:endParaRPr sz="3000">
              <a:latin typeface="Roboto"/>
              <a:ea typeface="Roboto"/>
              <a:cs typeface="Roboto"/>
              <a:sym typeface="Roboto"/>
            </a:endParaRPr>
          </a:p>
        </p:txBody>
      </p:sp>
      <p:sp>
        <p:nvSpPr>
          <p:cNvPr id="391" name="Google Shape;391;p44"/>
          <p:cNvSpPr txBox="1">
            <a:spLocks noGrp="1"/>
          </p:cNvSpPr>
          <p:nvPr>
            <p:ph type="subTitle" idx="1"/>
          </p:nvPr>
        </p:nvSpPr>
        <p:spPr>
          <a:xfrm>
            <a:off x="2393975" y="2763075"/>
            <a:ext cx="5334000" cy="58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t>New Approach GCN model - GCN-pro</a:t>
            </a:r>
            <a:br>
              <a:rPr lang="en" b="1">
                <a:solidFill>
                  <a:schemeClr val="dk2"/>
                </a:solidFill>
              </a:rPr>
            </a:br>
            <a:r>
              <a:rPr lang="en" b="1"/>
              <a:t>Challenging point</a:t>
            </a:r>
            <a:endParaRPr b="1"/>
          </a:p>
        </p:txBody>
      </p:sp>
      <p:grpSp>
        <p:nvGrpSpPr>
          <p:cNvPr id="392" name="Google Shape;392;p44"/>
          <p:cNvGrpSpPr/>
          <p:nvPr/>
        </p:nvGrpSpPr>
        <p:grpSpPr>
          <a:xfrm>
            <a:off x="7551253" y="537213"/>
            <a:ext cx="613849" cy="147600"/>
            <a:chOff x="7896778" y="539500"/>
            <a:chExt cx="613849" cy="147600"/>
          </a:xfrm>
        </p:grpSpPr>
        <p:sp>
          <p:nvSpPr>
            <p:cNvPr id="393" name="Google Shape;393;p44"/>
            <p:cNvSpPr/>
            <p:nvPr/>
          </p:nvSpPr>
          <p:spPr>
            <a:xfrm>
              <a:off x="7896778"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4"/>
            <p:cNvSpPr/>
            <p:nvPr/>
          </p:nvSpPr>
          <p:spPr>
            <a:xfrm>
              <a:off x="8129903"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4"/>
            <p:cNvSpPr/>
            <p:nvPr/>
          </p:nvSpPr>
          <p:spPr>
            <a:xfrm>
              <a:off x="8363027"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6" name="Google Shape;396;p44"/>
          <p:cNvCxnSpPr/>
          <p:nvPr/>
        </p:nvCxnSpPr>
        <p:spPr>
          <a:xfrm>
            <a:off x="2500913" y="2655288"/>
            <a:ext cx="4848300" cy="0"/>
          </a:xfrm>
          <a:prstGeom prst="straightConnector1">
            <a:avLst/>
          </a:prstGeom>
          <a:noFill/>
          <a:ln w="9525" cap="flat" cmpd="sng">
            <a:solidFill>
              <a:schemeClr val="dk2"/>
            </a:solidFill>
            <a:prstDash val="solid"/>
            <a:round/>
            <a:headEnd type="none" w="med" len="med"/>
            <a:tailEnd type="none" w="med" len="med"/>
          </a:ln>
        </p:spPr>
      </p:cxnSp>
      <p:sp>
        <p:nvSpPr>
          <p:cNvPr id="397" name="Google Shape;397;p44"/>
          <p:cNvSpPr/>
          <p:nvPr/>
        </p:nvSpPr>
        <p:spPr>
          <a:xfrm>
            <a:off x="456138" y="1754175"/>
            <a:ext cx="1635000" cy="1635000"/>
          </a:xfrm>
          <a:prstGeom prst="diamond">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8" name="Google Shape;398;p44"/>
          <p:cNvSpPr txBox="1">
            <a:spLocks noGrp="1"/>
          </p:cNvSpPr>
          <p:nvPr>
            <p:ph type="title" idx="3"/>
          </p:nvPr>
        </p:nvSpPr>
        <p:spPr>
          <a:xfrm>
            <a:off x="727038" y="2150775"/>
            <a:ext cx="10932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grpSp>
        <p:nvGrpSpPr>
          <p:cNvPr id="399" name="Google Shape;399;p44"/>
          <p:cNvGrpSpPr/>
          <p:nvPr/>
        </p:nvGrpSpPr>
        <p:grpSpPr>
          <a:xfrm>
            <a:off x="7551253" y="537213"/>
            <a:ext cx="613849" cy="147600"/>
            <a:chOff x="7896778" y="539500"/>
            <a:chExt cx="613849" cy="147600"/>
          </a:xfrm>
        </p:grpSpPr>
        <p:sp>
          <p:nvSpPr>
            <p:cNvPr id="400" name="Google Shape;400;p44"/>
            <p:cNvSpPr/>
            <p:nvPr/>
          </p:nvSpPr>
          <p:spPr>
            <a:xfrm>
              <a:off x="7896778"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4"/>
            <p:cNvSpPr/>
            <p:nvPr/>
          </p:nvSpPr>
          <p:spPr>
            <a:xfrm>
              <a:off x="8129903"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4"/>
            <p:cNvSpPr/>
            <p:nvPr/>
          </p:nvSpPr>
          <p:spPr>
            <a:xfrm>
              <a:off x="8363027"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5"/>
          <p:cNvSpPr/>
          <p:nvPr/>
        </p:nvSpPr>
        <p:spPr>
          <a:xfrm>
            <a:off x="537300" y="1155850"/>
            <a:ext cx="8069100" cy="31233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txBox="1">
            <a:spLocks noGrp="1"/>
          </p:cNvSpPr>
          <p:nvPr>
            <p:ph type="title"/>
          </p:nvPr>
        </p:nvSpPr>
        <p:spPr>
          <a:xfrm>
            <a:off x="5676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New Approach GCN model - GCN-pro</a:t>
            </a:r>
            <a:endParaRPr>
              <a:solidFill>
                <a:schemeClr val="dk2"/>
              </a:solidFill>
              <a:latin typeface="Roboto"/>
              <a:ea typeface="Roboto"/>
              <a:cs typeface="Roboto"/>
              <a:sym typeface="Roboto"/>
            </a:endParaRPr>
          </a:p>
        </p:txBody>
      </p:sp>
      <p:pic>
        <p:nvPicPr>
          <p:cNvPr id="409" name="Google Shape;409;p45"/>
          <p:cNvPicPr preferRelativeResize="0"/>
          <p:nvPr/>
        </p:nvPicPr>
        <p:blipFill>
          <a:blip r:embed="rId3">
            <a:alphaModFix/>
          </a:blip>
          <a:stretch>
            <a:fillRect/>
          </a:stretch>
        </p:blipFill>
        <p:spPr>
          <a:xfrm>
            <a:off x="537300" y="1155850"/>
            <a:ext cx="8006748" cy="32292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6"/>
          <p:cNvSpPr/>
          <p:nvPr/>
        </p:nvSpPr>
        <p:spPr>
          <a:xfrm>
            <a:off x="537300" y="1155850"/>
            <a:ext cx="8069100" cy="31233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6"/>
          <p:cNvSpPr txBox="1">
            <a:spLocks noGrp="1"/>
          </p:cNvSpPr>
          <p:nvPr>
            <p:ph type="title"/>
          </p:nvPr>
        </p:nvSpPr>
        <p:spPr>
          <a:xfrm>
            <a:off x="5676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1st Challenging point - GCN code implement</a:t>
            </a:r>
            <a:endParaRPr>
              <a:solidFill>
                <a:schemeClr val="dk2"/>
              </a:solidFill>
              <a:latin typeface="Roboto"/>
              <a:ea typeface="Roboto"/>
              <a:cs typeface="Roboto"/>
              <a:sym typeface="Roboto"/>
            </a:endParaRPr>
          </a:p>
        </p:txBody>
      </p:sp>
      <p:sp>
        <p:nvSpPr>
          <p:cNvPr id="416" name="Google Shape;416;p46"/>
          <p:cNvSpPr txBox="1"/>
          <p:nvPr/>
        </p:nvSpPr>
        <p:spPr>
          <a:xfrm>
            <a:off x="720000" y="1266875"/>
            <a:ext cx="7831500" cy="5727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latin typeface="Roboto"/>
                <a:ea typeface="Roboto"/>
                <a:cs typeface="Roboto"/>
                <a:sym typeface="Roboto"/>
              </a:rPr>
              <a:t>We have never implemented a Graph Convolutional Network before!</a:t>
            </a:r>
            <a:endParaRPr sz="1800" u="sng">
              <a:latin typeface="Roboto"/>
              <a:ea typeface="Roboto"/>
              <a:cs typeface="Roboto"/>
              <a:sym typeface="Roboto"/>
            </a:endParaRPr>
          </a:p>
        </p:txBody>
      </p:sp>
      <p:sp>
        <p:nvSpPr>
          <p:cNvPr id="417" name="Google Shape;417;p46"/>
          <p:cNvSpPr txBox="1"/>
          <p:nvPr/>
        </p:nvSpPr>
        <p:spPr>
          <a:xfrm>
            <a:off x="669450" y="1769425"/>
            <a:ext cx="7347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Roboto"/>
                <a:ea typeface="Roboto"/>
                <a:cs typeface="Roboto"/>
                <a:sym typeface="Roboto"/>
              </a:rPr>
              <a:t>Our strategy: </a:t>
            </a:r>
            <a:endParaRPr sz="1500">
              <a:latin typeface="Roboto"/>
              <a:ea typeface="Roboto"/>
              <a:cs typeface="Roboto"/>
              <a:sym typeface="Roboto"/>
            </a:endParaRPr>
          </a:p>
          <a:p>
            <a:pPr marL="0" lvl="0" indent="0" algn="l" rtl="0">
              <a:spcBef>
                <a:spcPts val="0"/>
              </a:spcBef>
              <a:spcAft>
                <a:spcPts val="0"/>
              </a:spcAft>
              <a:buNone/>
            </a:pPr>
            <a:r>
              <a:rPr lang="en" sz="1500">
                <a:latin typeface="Roboto"/>
                <a:ea typeface="Roboto"/>
                <a:cs typeface="Roboto"/>
                <a:sym typeface="Roboto"/>
              </a:rPr>
              <a:t>Interpretes existing GCN code available, adapts it to suit our research needs</a:t>
            </a:r>
            <a:endParaRPr sz="1500">
              <a:latin typeface="Roboto"/>
              <a:ea typeface="Roboto"/>
              <a:cs typeface="Roboto"/>
              <a:sym typeface="Roboto"/>
            </a:endParaRPr>
          </a:p>
        </p:txBody>
      </p:sp>
      <p:graphicFrame>
        <p:nvGraphicFramePr>
          <p:cNvPr id="418" name="Google Shape;418;p46"/>
          <p:cNvGraphicFramePr/>
          <p:nvPr/>
        </p:nvGraphicFramePr>
        <p:xfrm>
          <a:off x="720000" y="2473000"/>
          <a:ext cx="3000000" cy="3000000"/>
        </p:xfrm>
        <a:graphic>
          <a:graphicData uri="http://schemas.openxmlformats.org/drawingml/2006/table">
            <a:tbl>
              <a:tblPr>
                <a:noFill/>
                <a:tableStyleId>{8A5AFFBC-EB84-4E34-873E-469129B30C2D}</a:tableStyleId>
              </a:tblPr>
              <a:tblGrid>
                <a:gridCol w="1589550">
                  <a:extLst>
                    <a:ext uri="{9D8B030D-6E8A-4147-A177-3AD203B41FA5}">
                      <a16:colId xmlns:a16="http://schemas.microsoft.com/office/drawing/2014/main" val="20000"/>
                    </a:ext>
                  </a:extLst>
                </a:gridCol>
                <a:gridCol w="2451025">
                  <a:extLst>
                    <a:ext uri="{9D8B030D-6E8A-4147-A177-3AD203B41FA5}">
                      <a16:colId xmlns:a16="http://schemas.microsoft.com/office/drawing/2014/main" val="20001"/>
                    </a:ext>
                  </a:extLst>
                </a:gridCol>
                <a:gridCol w="319842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a:t>tensorflow</a:t>
                      </a:r>
                      <a:endParaRPr/>
                    </a:p>
                  </a:txBody>
                  <a:tcPr marL="91425" marR="91425" marT="91425" marB="91425"/>
                </a:tc>
                <a:tc>
                  <a:txBody>
                    <a:bodyPr/>
                    <a:lstStyle/>
                    <a:p>
                      <a:pPr marL="0" lvl="0" indent="0" algn="ctr" rtl="0">
                        <a:spcBef>
                          <a:spcPts val="0"/>
                        </a:spcBef>
                        <a:spcAft>
                          <a:spcPts val="0"/>
                        </a:spcAft>
                        <a:buNone/>
                      </a:pPr>
                      <a:r>
                        <a:rPr lang="en"/>
                        <a:t>pytorch</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Difficulty to construct</a:t>
                      </a:r>
                      <a:endParaRPr/>
                    </a:p>
                  </a:txBody>
                  <a:tcPr marL="91425" marR="91425" marT="91425" marB="91425"/>
                </a:tc>
                <a:tc>
                  <a:txBody>
                    <a:bodyPr/>
                    <a:lstStyle/>
                    <a:p>
                      <a:pPr marL="0" lvl="0" indent="0" algn="ctr" rtl="0">
                        <a:spcBef>
                          <a:spcPts val="0"/>
                        </a:spcBef>
                        <a:spcAft>
                          <a:spcPts val="0"/>
                        </a:spcAft>
                        <a:buNone/>
                      </a:pPr>
                      <a:r>
                        <a:rPr lang="en"/>
                        <a:t>Easy to construct</a:t>
                      </a:r>
                      <a:endParaRPr/>
                    </a:p>
                  </a:txBody>
                  <a:tcPr marL="91425" marR="91425" marT="91425" marB="91425"/>
                </a:tc>
                <a:tc>
                  <a:txBody>
                    <a:bodyPr/>
                    <a:lstStyle/>
                    <a:p>
                      <a:pPr marL="0" lvl="0" indent="0" algn="ctr" rtl="0">
                        <a:spcBef>
                          <a:spcPts val="0"/>
                        </a:spcBef>
                        <a:spcAft>
                          <a:spcPts val="0"/>
                        </a:spcAft>
                        <a:buNone/>
                      </a:pPr>
                      <a:r>
                        <a:rPr lang="en"/>
                        <a:t>Quite complicated </a:t>
                      </a:r>
                      <a:endParaRPr/>
                    </a:p>
                  </a:txBody>
                  <a:tcPr marL="91425" marR="91425" marT="91425" marB="91425"/>
                </a:tc>
                <a:extLst>
                  <a:ext uri="{0D108BD9-81ED-4DB2-BD59-A6C34878D82A}">
                    <a16:rowId xmlns:a16="http://schemas.microsoft.com/office/drawing/2014/main" val="10001"/>
                  </a:ext>
                </a:extLst>
              </a:tr>
              <a:tr h="431675">
                <a:tc>
                  <a:txBody>
                    <a:bodyPr/>
                    <a:lstStyle/>
                    <a:p>
                      <a:pPr marL="0" lvl="0" indent="0" algn="ctr" rtl="0">
                        <a:spcBef>
                          <a:spcPts val="0"/>
                        </a:spcBef>
                        <a:spcAft>
                          <a:spcPts val="0"/>
                        </a:spcAft>
                        <a:buNone/>
                      </a:pPr>
                      <a:r>
                        <a:rPr lang="en"/>
                        <a:t>Environment issue</a:t>
                      </a:r>
                      <a:endParaRPr/>
                    </a:p>
                  </a:txBody>
                  <a:tcPr marL="91425" marR="91425" marT="91425" marB="91425"/>
                </a:tc>
                <a:tc>
                  <a:txBody>
                    <a:bodyPr/>
                    <a:lstStyle/>
                    <a:p>
                      <a:pPr marL="0" lvl="0" indent="0" algn="ctr" rtl="0">
                        <a:spcBef>
                          <a:spcPts val="0"/>
                        </a:spcBef>
                        <a:spcAft>
                          <a:spcPts val="0"/>
                        </a:spcAft>
                        <a:buNone/>
                      </a:pPr>
                      <a:r>
                        <a:rPr lang="en"/>
                        <a:t>Compatibility issue with computer environment</a:t>
                      </a:r>
                      <a:endParaRPr/>
                    </a:p>
                  </a:txBody>
                  <a:tcPr marL="91425" marR="91425" marT="91425" marB="91425"/>
                </a:tc>
                <a:tc>
                  <a:txBody>
                    <a:bodyPr/>
                    <a:lstStyle/>
                    <a:p>
                      <a:pPr marL="0" lvl="0" indent="0" algn="ctr" rtl="0">
                        <a:spcBef>
                          <a:spcPts val="0"/>
                        </a:spcBef>
                        <a:spcAft>
                          <a:spcPts val="0"/>
                        </a:spcAft>
                        <a:buNone/>
                      </a:pPr>
                      <a:r>
                        <a:rPr lang="en"/>
                        <a:t>No compatibility issue with computer environment</a:t>
                      </a:r>
                      <a:endParaRPr/>
                    </a:p>
                  </a:txBody>
                  <a:tcPr marL="91425" marR="91425" marT="91425" marB="91425"/>
                </a:tc>
                <a:extLst>
                  <a:ext uri="{0D108BD9-81ED-4DB2-BD59-A6C34878D82A}">
                    <a16:rowId xmlns:a16="http://schemas.microsoft.com/office/drawing/2014/main" val="10002"/>
                  </a:ext>
                </a:extLst>
              </a:tr>
            </a:tbl>
          </a:graphicData>
        </a:graphic>
      </p:graphicFrame>
      <p:pic>
        <p:nvPicPr>
          <p:cNvPr id="419" name="Google Shape;419;p46"/>
          <p:cNvPicPr preferRelativeResize="0"/>
          <p:nvPr/>
        </p:nvPicPr>
        <p:blipFill>
          <a:blip r:embed="rId3">
            <a:alphaModFix/>
          </a:blip>
          <a:stretch>
            <a:fillRect/>
          </a:stretch>
        </p:blipFill>
        <p:spPr>
          <a:xfrm>
            <a:off x="7274725" y="2342137"/>
            <a:ext cx="996874" cy="9527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7"/>
          <p:cNvSpPr/>
          <p:nvPr/>
        </p:nvSpPr>
        <p:spPr>
          <a:xfrm>
            <a:off x="537300" y="1155850"/>
            <a:ext cx="8069100" cy="31233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7"/>
          <p:cNvSpPr txBox="1">
            <a:spLocks noGrp="1"/>
          </p:cNvSpPr>
          <p:nvPr>
            <p:ph type="title"/>
          </p:nvPr>
        </p:nvSpPr>
        <p:spPr>
          <a:xfrm>
            <a:off x="5676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1st Challenging point - GCN code implement</a:t>
            </a:r>
            <a:endParaRPr>
              <a:solidFill>
                <a:schemeClr val="dk2"/>
              </a:solidFill>
              <a:latin typeface="Roboto"/>
              <a:ea typeface="Roboto"/>
              <a:cs typeface="Roboto"/>
              <a:sym typeface="Roboto"/>
            </a:endParaRPr>
          </a:p>
          <a:p>
            <a:pPr marL="0" lvl="0" indent="0" algn="l" rtl="0">
              <a:spcBef>
                <a:spcPts val="0"/>
              </a:spcBef>
              <a:spcAft>
                <a:spcPts val="0"/>
              </a:spcAft>
              <a:buNone/>
            </a:pPr>
            <a:r>
              <a:rPr lang="en"/>
              <a:t> </a:t>
            </a:r>
            <a:endParaRPr>
              <a:solidFill>
                <a:schemeClr val="dk2"/>
              </a:solidFill>
              <a:latin typeface="Roboto"/>
              <a:ea typeface="Roboto"/>
              <a:cs typeface="Roboto"/>
              <a:sym typeface="Roboto"/>
            </a:endParaRPr>
          </a:p>
        </p:txBody>
      </p:sp>
      <p:sp>
        <p:nvSpPr>
          <p:cNvPr id="426" name="Google Shape;426;p47"/>
          <p:cNvSpPr/>
          <p:nvPr/>
        </p:nvSpPr>
        <p:spPr>
          <a:xfrm>
            <a:off x="6238850" y="1966888"/>
            <a:ext cx="1950900" cy="592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CrossEntropyLoss</a:t>
            </a:r>
            <a:endParaRPr sz="1900">
              <a:latin typeface="Roboto"/>
              <a:ea typeface="Roboto"/>
              <a:cs typeface="Roboto"/>
              <a:sym typeface="Roboto"/>
            </a:endParaRPr>
          </a:p>
        </p:txBody>
      </p:sp>
      <p:sp>
        <p:nvSpPr>
          <p:cNvPr id="427" name="Google Shape;427;p47"/>
          <p:cNvSpPr txBox="1"/>
          <p:nvPr/>
        </p:nvSpPr>
        <p:spPr>
          <a:xfrm>
            <a:off x="836125" y="1610975"/>
            <a:ext cx="5080200" cy="39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Example Code: Classification of Research type</a:t>
            </a:r>
            <a:endParaRPr sz="1600">
              <a:latin typeface="Roboto"/>
              <a:ea typeface="Roboto"/>
              <a:cs typeface="Roboto"/>
              <a:sym typeface="Roboto"/>
            </a:endParaRPr>
          </a:p>
        </p:txBody>
      </p:sp>
      <p:sp>
        <p:nvSpPr>
          <p:cNvPr id="428" name="Google Shape;428;p47"/>
          <p:cNvSpPr/>
          <p:nvPr/>
        </p:nvSpPr>
        <p:spPr>
          <a:xfrm>
            <a:off x="6169100" y="3259425"/>
            <a:ext cx="2090400" cy="835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t>Root Mean Square Error (RMSE)</a:t>
            </a:r>
            <a:endParaRPr sz="1600">
              <a:latin typeface="Roboto"/>
              <a:ea typeface="Roboto"/>
              <a:cs typeface="Roboto"/>
              <a:sym typeface="Roboto"/>
            </a:endParaRPr>
          </a:p>
        </p:txBody>
      </p:sp>
      <p:sp>
        <p:nvSpPr>
          <p:cNvPr id="429" name="Google Shape;429;p47"/>
          <p:cNvSpPr txBox="1"/>
          <p:nvPr/>
        </p:nvSpPr>
        <p:spPr>
          <a:xfrm>
            <a:off x="836125" y="2167288"/>
            <a:ext cx="5080200" cy="39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Our research: Regression of public bicycle’s demand</a:t>
            </a:r>
            <a:endParaRPr sz="1600">
              <a:latin typeface="Roboto"/>
              <a:ea typeface="Roboto"/>
              <a:cs typeface="Roboto"/>
              <a:sym typeface="Roboto"/>
            </a:endParaRPr>
          </a:p>
        </p:txBody>
      </p:sp>
      <p:sp>
        <p:nvSpPr>
          <p:cNvPr id="430" name="Google Shape;430;p47"/>
          <p:cNvSpPr/>
          <p:nvPr/>
        </p:nvSpPr>
        <p:spPr>
          <a:xfrm>
            <a:off x="2799800" y="2672550"/>
            <a:ext cx="532200" cy="572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31" name="Google Shape;431;p47"/>
          <p:cNvSpPr txBox="1"/>
          <p:nvPr/>
        </p:nvSpPr>
        <p:spPr>
          <a:xfrm>
            <a:off x="1222550" y="3357800"/>
            <a:ext cx="3686700" cy="59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It is needed to modify to code to align with the goals of our research </a:t>
            </a:r>
            <a:endParaRPr>
              <a:latin typeface="Roboto"/>
              <a:ea typeface="Roboto"/>
              <a:cs typeface="Roboto"/>
              <a:sym typeface="Roboto"/>
            </a:endParaRPr>
          </a:p>
        </p:txBody>
      </p:sp>
      <p:sp>
        <p:nvSpPr>
          <p:cNvPr id="432" name="Google Shape;432;p47"/>
          <p:cNvSpPr/>
          <p:nvPr/>
        </p:nvSpPr>
        <p:spPr>
          <a:xfrm>
            <a:off x="6859525" y="2623063"/>
            <a:ext cx="532200" cy="572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33" name="Google Shape;433;p47"/>
          <p:cNvSpPr txBox="1"/>
          <p:nvPr/>
        </p:nvSpPr>
        <p:spPr>
          <a:xfrm>
            <a:off x="6169100" y="1416297"/>
            <a:ext cx="2812500" cy="39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u="sng">
                <a:latin typeface="Roboto"/>
                <a:ea typeface="Roboto"/>
                <a:cs typeface="Roboto"/>
                <a:sym typeface="Roboto"/>
              </a:rPr>
              <a:t>Convert a loss function </a:t>
            </a:r>
            <a:endParaRPr sz="1500" u="sng">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8"/>
          <p:cNvSpPr/>
          <p:nvPr/>
        </p:nvSpPr>
        <p:spPr>
          <a:xfrm>
            <a:off x="537300" y="1155850"/>
            <a:ext cx="8069100" cy="31233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8"/>
          <p:cNvSpPr txBox="1">
            <a:spLocks noGrp="1"/>
          </p:cNvSpPr>
          <p:nvPr>
            <p:ph type="title"/>
          </p:nvPr>
        </p:nvSpPr>
        <p:spPr>
          <a:xfrm>
            <a:off x="567600" y="445025"/>
            <a:ext cx="857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2nd Challenging point - symmetric Laplacian Matrix </a:t>
            </a:r>
            <a:endParaRPr>
              <a:solidFill>
                <a:schemeClr val="dk2"/>
              </a:solidFill>
              <a:latin typeface="Roboto"/>
              <a:ea typeface="Roboto"/>
              <a:cs typeface="Roboto"/>
              <a:sym typeface="Roboto"/>
            </a:endParaRPr>
          </a:p>
        </p:txBody>
      </p:sp>
      <p:sp>
        <p:nvSpPr>
          <p:cNvPr id="440" name="Google Shape;440;p48"/>
          <p:cNvSpPr/>
          <p:nvPr/>
        </p:nvSpPr>
        <p:spPr>
          <a:xfrm>
            <a:off x="215450" y="2431150"/>
            <a:ext cx="620700" cy="5727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441" name="Google Shape;441;p48"/>
          <p:cNvPicPr preferRelativeResize="0"/>
          <p:nvPr/>
        </p:nvPicPr>
        <p:blipFill>
          <a:blip r:embed="rId3">
            <a:alphaModFix/>
          </a:blip>
          <a:stretch>
            <a:fillRect/>
          </a:stretch>
        </p:blipFill>
        <p:spPr>
          <a:xfrm>
            <a:off x="836142" y="1155850"/>
            <a:ext cx="7848509" cy="3123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9"/>
          <p:cNvSpPr/>
          <p:nvPr/>
        </p:nvSpPr>
        <p:spPr>
          <a:xfrm>
            <a:off x="537300" y="1155850"/>
            <a:ext cx="8069100" cy="31233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9"/>
          <p:cNvSpPr txBox="1"/>
          <p:nvPr/>
        </p:nvSpPr>
        <p:spPr>
          <a:xfrm>
            <a:off x="937475" y="1317550"/>
            <a:ext cx="7170600" cy="51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48" name="Google Shape;448;p49"/>
          <p:cNvSpPr txBox="1"/>
          <p:nvPr/>
        </p:nvSpPr>
        <p:spPr>
          <a:xfrm>
            <a:off x="-924825" y="734775"/>
            <a:ext cx="729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449" name="Google Shape;449;p49"/>
          <p:cNvSpPr/>
          <p:nvPr/>
        </p:nvSpPr>
        <p:spPr>
          <a:xfrm>
            <a:off x="4349128" y="1925825"/>
            <a:ext cx="1416000" cy="3669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Adjacency Matrix</a:t>
            </a:r>
            <a:endParaRPr sz="1200">
              <a:latin typeface="Roboto"/>
              <a:ea typeface="Roboto"/>
              <a:cs typeface="Roboto"/>
              <a:sym typeface="Roboto"/>
            </a:endParaRPr>
          </a:p>
        </p:txBody>
      </p:sp>
      <p:pic>
        <p:nvPicPr>
          <p:cNvPr id="450" name="Google Shape;450;p49"/>
          <p:cNvPicPr preferRelativeResize="0"/>
          <p:nvPr/>
        </p:nvPicPr>
        <p:blipFill>
          <a:blip r:embed="rId3">
            <a:alphaModFix/>
          </a:blip>
          <a:stretch>
            <a:fillRect/>
          </a:stretch>
        </p:blipFill>
        <p:spPr>
          <a:xfrm>
            <a:off x="4210050" y="2355632"/>
            <a:ext cx="1694250" cy="1521294"/>
          </a:xfrm>
          <a:prstGeom prst="rect">
            <a:avLst/>
          </a:prstGeom>
          <a:noFill/>
          <a:ln>
            <a:noFill/>
          </a:ln>
        </p:spPr>
      </p:pic>
      <p:sp>
        <p:nvSpPr>
          <p:cNvPr id="451" name="Google Shape;451;p49"/>
          <p:cNvSpPr/>
          <p:nvPr/>
        </p:nvSpPr>
        <p:spPr>
          <a:xfrm>
            <a:off x="720000" y="2171825"/>
            <a:ext cx="1530900" cy="3717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Labelled Data</a:t>
            </a:r>
            <a:endParaRPr sz="1200">
              <a:latin typeface="Roboto"/>
              <a:ea typeface="Roboto"/>
              <a:cs typeface="Roboto"/>
              <a:sym typeface="Roboto"/>
            </a:endParaRPr>
          </a:p>
        </p:txBody>
      </p:sp>
      <p:pic>
        <p:nvPicPr>
          <p:cNvPr id="452" name="Google Shape;452;p49"/>
          <p:cNvPicPr preferRelativeResize="0"/>
          <p:nvPr/>
        </p:nvPicPr>
        <p:blipFill>
          <a:blip r:embed="rId4">
            <a:alphaModFix/>
          </a:blip>
          <a:stretch>
            <a:fillRect/>
          </a:stretch>
        </p:blipFill>
        <p:spPr>
          <a:xfrm>
            <a:off x="720001" y="2653647"/>
            <a:ext cx="1530925" cy="1109328"/>
          </a:xfrm>
          <a:prstGeom prst="rect">
            <a:avLst/>
          </a:prstGeom>
          <a:noFill/>
          <a:ln>
            <a:noFill/>
          </a:ln>
        </p:spPr>
      </p:pic>
      <p:sp>
        <p:nvSpPr>
          <p:cNvPr id="453" name="Google Shape;453;p49"/>
          <p:cNvSpPr/>
          <p:nvPr/>
        </p:nvSpPr>
        <p:spPr>
          <a:xfrm>
            <a:off x="2445675" y="1925825"/>
            <a:ext cx="1419900" cy="3729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Degree Matrix</a:t>
            </a:r>
            <a:endParaRPr sz="1200">
              <a:latin typeface="Roboto"/>
              <a:ea typeface="Roboto"/>
              <a:cs typeface="Roboto"/>
              <a:sym typeface="Roboto"/>
            </a:endParaRPr>
          </a:p>
        </p:txBody>
      </p:sp>
      <p:pic>
        <p:nvPicPr>
          <p:cNvPr id="454" name="Google Shape;454;p49"/>
          <p:cNvPicPr preferRelativeResize="0"/>
          <p:nvPr/>
        </p:nvPicPr>
        <p:blipFill>
          <a:blip r:embed="rId5">
            <a:alphaModFix/>
          </a:blip>
          <a:stretch>
            <a:fillRect/>
          </a:stretch>
        </p:blipFill>
        <p:spPr>
          <a:xfrm>
            <a:off x="2445674" y="2433642"/>
            <a:ext cx="1569624" cy="1430509"/>
          </a:xfrm>
          <a:prstGeom prst="rect">
            <a:avLst/>
          </a:prstGeom>
          <a:noFill/>
          <a:ln>
            <a:noFill/>
          </a:ln>
        </p:spPr>
      </p:pic>
      <p:sp>
        <p:nvSpPr>
          <p:cNvPr id="455" name="Google Shape;455;p49"/>
          <p:cNvSpPr txBox="1">
            <a:spLocks noGrp="1"/>
          </p:cNvSpPr>
          <p:nvPr>
            <p:ph type="title"/>
          </p:nvPr>
        </p:nvSpPr>
        <p:spPr>
          <a:xfrm>
            <a:off x="567600" y="445025"/>
            <a:ext cx="857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2nd Challenging point - symmetric Laplacian Matrix </a:t>
            </a:r>
            <a:endParaRPr>
              <a:solidFill>
                <a:schemeClr val="dk2"/>
              </a:solidFill>
              <a:latin typeface="Roboto"/>
              <a:ea typeface="Roboto"/>
              <a:cs typeface="Roboto"/>
              <a:sym typeface="Roboto"/>
            </a:endParaRPr>
          </a:p>
        </p:txBody>
      </p:sp>
      <p:sp>
        <p:nvSpPr>
          <p:cNvPr id="456" name="Google Shape;456;p49"/>
          <p:cNvSpPr/>
          <p:nvPr/>
        </p:nvSpPr>
        <p:spPr>
          <a:xfrm>
            <a:off x="6580650" y="1925825"/>
            <a:ext cx="1416000" cy="3669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Laplacian Matrix</a:t>
            </a:r>
            <a:endParaRPr sz="1200">
              <a:latin typeface="Roboto"/>
              <a:ea typeface="Roboto"/>
              <a:cs typeface="Roboto"/>
              <a:sym typeface="Roboto"/>
            </a:endParaRPr>
          </a:p>
        </p:txBody>
      </p:sp>
      <p:pic>
        <p:nvPicPr>
          <p:cNvPr id="457" name="Google Shape;457;p49"/>
          <p:cNvPicPr preferRelativeResize="0"/>
          <p:nvPr/>
        </p:nvPicPr>
        <p:blipFill>
          <a:blip r:embed="rId6">
            <a:alphaModFix/>
          </a:blip>
          <a:stretch>
            <a:fillRect/>
          </a:stretch>
        </p:blipFill>
        <p:spPr>
          <a:xfrm>
            <a:off x="6186450" y="2355625"/>
            <a:ext cx="2204401" cy="1521299"/>
          </a:xfrm>
          <a:prstGeom prst="rect">
            <a:avLst/>
          </a:prstGeom>
          <a:noFill/>
          <a:ln>
            <a:noFill/>
          </a:ln>
          <a:effectLst>
            <a:outerShdw blurRad="157163" dist="114300" dir="4560000" algn="bl" rotWithShape="0">
              <a:srgbClr val="000000">
                <a:alpha val="13000"/>
              </a:srgbClr>
            </a:outerShdw>
          </a:effectLst>
        </p:spPr>
      </p:pic>
      <p:pic>
        <p:nvPicPr>
          <p:cNvPr id="458" name="Google Shape;458;p49"/>
          <p:cNvPicPr preferRelativeResize="0"/>
          <p:nvPr/>
        </p:nvPicPr>
        <p:blipFill>
          <a:blip r:embed="rId7">
            <a:alphaModFix/>
          </a:blip>
          <a:stretch>
            <a:fillRect/>
          </a:stretch>
        </p:blipFill>
        <p:spPr>
          <a:xfrm>
            <a:off x="4210061" y="1205950"/>
            <a:ext cx="2179440" cy="572700"/>
          </a:xfrm>
          <a:prstGeom prst="rect">
            <a:avLst/>
          </a:prstGeom>
          <a:noFill/>
          <a:ln>
            <a:noFill/>
          </a:ln>
        </p:spPr>
      </p:pic>
      <p:sp>
        <p:nvSpPr>
          <p:cNvPr id="459" name="Google Shape;459;p49"/>
          <p:cNvSpPr txBox="1"/>
          <p:nvPr/>
        </p:nvSpPr>
        <p:spPr>
          <a:xfrm>
            <a:off x="937475" y="3876625"/>
            <a:ext cx="1419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60" name="Google Shape;460;p49"/>
          <p:cNvSpPr txBox="1"/>
          <p:nvPr/>
        </p:nvSpPr>
        <p:spPr>
          <a:xfrm>
            <a:off x="6580650" y="1093925"/>
            <a:ext cx="2204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L: Laplacian matrix</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D: Degree matrix</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A: Adjacency matrix</a:t>
            </a:r>
            <a:endParaRPr>
              <a:latin typeface="Roboto"/>
              <a:ea typeface="Roboto"/>
              <a:cs typeface="Roboto"/>
              <a:sym typeface="Roboto"/>
            </a:endParaRPr>
          </a:p>
        </p:txBody>
      </p:sp>
      <p:sp>
        <p:nvSpPr>
          <p:cNvPr id="461" name="Google Shape;461;p49"/>
          <p:cNvSpPr txBox="1">
            <a:spLocks noGrp="1"/>
          </p:cNvSpPr>
          <p:nvPr>
            <p:ph type="subTitle" idx="5"/>
          </p:nvPr>
        </p:nvSpPr>
        <p:spPr>
          <a:xfrm>
            <a:off x="720006" y="1265188"/>
            <a:ext cx="35115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 Laplacian Matrix</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0"/>
          <p:cNvSpPr/>
          <p:nvPr/>
        </p:nvSpPr>
        <p:spPr>
          <a:xfrm>
            <a:off x="537300" y="1155850"/>
            <a:ext cx="8069100" cy="31233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0"/>
          <p:cNvSpPr txBox="1"/>
          <p:nvPr/>
        </p:nvSpPr>
        <p:spPr>
          <a:xfrm>
            <a:off x="-924825" y="734775"/>
            <a:ext cx="729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468" name="Google Shape;468;p50"/>
          <p:cNvSpPr txBox="1">
            <a:spLocks noGrp="1"/>
          </p:cNvSpPr>
          <p:nvPr>
            <p:ph type="title"/>
          </p:nvPr>
        </p:nvSpPr>
        <p:spPr>
          <a:xfrm>
            <a:off x="567600" y="445025"/>
            <a:ext cx="857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2nd Challenging point - symmetric Laplacian Matrix </a:t>
            </a:r>
            <a:endParaRPr>
              <a:solidFill>
                <a:schemeClr val="dk2"/>
              </a:solidFill>
              <a:latin typeface="Roboto"/>
              <a:ea typeface="Roboto"/>
              <a:cs typeface="Roboto"/>
              <a:sym typeface="Roboto"/>
            </a:endParaRPr>
          </a:p>
        </p:txBody>
      </p:sp>
      <p:pic>
        <p:nvPicPr>
          <p:cNvPr id="469" name="Google Shape;469;p50"/>
          <p:cNvPicPr preferRelativeResize="0"/>
          <p:nvPr/>
        </p:nvPicPr>
        <p:blipFill>
          <a:blip r:embed="rId3">
            <a:alphaModFix/>
          </a:blip>
          <a:stretch>
            <a:fillRect/>
          </a:stretch>
        </p:blipFill>
        <p:spPr>
          <a:xfrm>
            <a:off x="2760538" y="2574725"/>
            <a:ext cx="4192925" cy="1069325"/>
          </a:xfrm>
          <a:prstGeom prst="rect">
            <a:avLst/>
          </a:prstGeom>
          <a:noFill/>
          <a:ln>
            <a:noFill/>
          </a:ln>
        </p:spPr>
      </p:pic>
      <p:sp>
        <p:nvSpPr>
          <p:cNvPr id="470" name="Google Shape;470;p50"/>
          <p:cNvSpPr txBox="1"/>
          <p:nvPr/>
        </p:nvSpPr>
        <p:spPr>
          <a:xfrm>
            <a:off x="773025" y="2002025"/>
            <a:ext cx="4053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Symmetric Laplacian matrix equation: </a:t>
            </a:r>
            <a:endParaRPr sz="1600">
              <a:latin typeface="Roboto"/>
              <a:ea typeface="Roboto"/>
              <a:cs typeface="Roboto"/>
              <a:sym typeface="Roboto"/>
            </a:endParaRPr>
          </a:p>
        </p:txBody>
      </p:sp>
      <p:sp>
        <p:nvSpPr>
          <p:cNvPr id="471" name="Google Shape;471;p50"/>
          <p:cNvSpPr txBox="1"/>
          <p:nvPr/>
        </p:nvSpPr>
        <p:spPr>
          <a:xfrm>
            <a:off x="924825" y="3635925"/>
            <a:ext cx="2141100" cy="51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grpSp>
        <p:nvGrpSpPr>
          <p:cNvPr id="472" name="Google Shape;472;p50"/>
          <p:cNvGrpSpPr/>
          <p:nvPr/>
        </p:nvGrpSpPr>
        <p:grpSpPr>
          <a:xfrm>
            <a:off x="5004150" y="1417725"/>
            <a:ext cx="3369300" cy="572700"/>
            <a:chOff x="862075" y="3441775"/>
            <a:chExt cx="3369300" cy="572700"/>
          </a:xfrm>
        </p:grpSpPr>
        <p:sp>
          <p:nvSpPr>
            <p:cNvPr id="473" name="Google Shape;473;p50"/>
            <p:cNvSpPr txBox="1"/>
            <p:nvPr/>
          </p:nvSpPr>
          <p:spPr>
            <a:xfrm>
              <a:off x="862075" y="3441775"/>
              <a:ext cx="3369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L        : Symmetric Laplacian matrix</a:t>
              </a:r>
              <a:endParaRPr sz="1600">
                <a:latin typeface="Roboto"/>
                <a:ea typeface="Roboto"/>
                <a:cs typeface="Roboto"/>
                <a:sym typeface="Roboto"/>
              </a:endParaRPr>
            </a:p>
            <a:p>
              <a:pPr marL="0" lvl="0" indent="0" algn="l" rtl="0">
                <a:spcBef>
                  <a:spcPts val="0"/>
                </a:spcBef>
                <a:spcAft>
                  <a:spcPts val="0"/>
                </a:spcAft>
                <a:buNone/>
              </a:pPr>
              <a:r>
                <a:rPr lang="en" sz="1600">
                  <a:latin typeface="Roboto"/>
                  <a:ea typeface="Roboto"/>
                  <a:cs typeface="Roboto"/>
                  <a:sym typeface="Roboto"/>
                </a:rPr>
                <a:t>L: Laplacian matrix</a:t>
              </a:r>
              <a:endParaRPr sz="1600">
                <a:latin typeface="Roboto"/>
                <a:ea typeface="Roboto"/>
                <a:cs typeface="Roboto"/>
                <a:sym typeface="Roboto"/>
              </a:endParaRPr>
            </a:p>
            <a:p>
              <a:pPr marL="0" lvl="0" indent="0" algn="l" rtl="0">
                <a:spcBef>
                  <a:spcPts val="0"/>
                </a:spcBef>
                <a:spcAft>
                  <a:spcPts val="0"/>
                </a:spcAft>
                <a:buNone/>
              </a:pPr>
              <a:r>
                <a:rPr lang="en" sz="1600">
                  <a:latin typeface="Roboto"/>
                  <a:ea typeface="Roboto"/>
                  <a:cs typeface="Roboto"/>
                  <a:sym typeface="Roboto"/>
                </a:rPr>
                <a:t>D: Degree matrix</a:t>
              </a:r>
              <a:endParaRPr sz="1600">
                <a:latin typeface="Roboto"/>
                <a:ea typeface="Roboto"/>
                <a:cs typeface="Roboto"/>
                <a:sym typeface="Roboto"/>
              </a:endParaRPr>
            </a:p>
          </p:txBody>
        </p:sp>
        <p:pic>
          <p:nvPicPr>
            <p:cNvPr id="474" name="Google Shape;474;p50"/>
            <p:cNvPicPr preferRelativeResize="0"/>
            <p:nvPr/>
          </p:nvPicPr>
          <p:blipFill>
            <a:blip r:embed="rId4">
              <a:alphaModFix/>
            </a:blip>
            <a:stretch>
              <a:fillRect/>
            </a:stretch>
          </p:blipFill>
          <p:spPr>
            <a:xfrm>
              <a:off x="862075" y="3441775"/>
              <a:ext cx="578064" cy="400200"/>
            </a:xfrm>
            <a:prstGeom prst="rect">
              <a:avLst/>
            </a:prstGeom>
            <a:noFill/>
            <a:ln>
              <a:noFill/>
            </a:ln>
          </p:spPr>
        </p:pic>
      </p:grpSp>
      <p:sp>
        <p:nvSpPr>
          <p:cNvPr id="475" name="Google Shape;475;p50"/>
          <p:cNvSpPr txBox="1">
            <a:spLocks noGrp="1"/>
          </p:cNvSpPr>
          <p:nvPr>
            <p:ph type="subTitle" idx="5"/>
          </p:nvPr>
        </p:nvSpPr>
        <p:spPr>
          <a:xfrm>
            <a:off x="720006" y="1265188"/>
            <a:ext cx="35115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 Symmetric Laplacian Matrix</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51"/>
          <p:cNvSpPr/>
          <p:nvPr/>
        </p:nvSpPr>
        <p:spPr>
          <a:xfrm>
            <a:off x="537300" y="1155850"/>
            <a:ext cx="8069100" cy="31233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1"/>
          <p:cNvSpPr txBox="1"/>
          <p:nvPr/>
        </p:nvSpPr>
        <p:spPr>
          <a:xfrm>
            <a:off x="937475" y="1317550"/>
            <a:ext cx="7170600" cy="51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82" name="Google Shape;482;p51"/>
          <p:cNvSpPr txBox="1"/>
          <p:nvPr/>
        </p:nvSpPr>
        <p:spPr>
          <a:xfrm>
            <a:off x="-924825" y="734775"/>
            <a:ext cx="729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483" name="Google Shape;483;p51"/>
          <p:cNvSpPr txBox="1">
            <a:spLocks noGrp="1"/>
          </p:cNvSpPr>
          <p:nvPr>
            <p:ph type="title"/>
          </p:nvPr>
        </p:nvSpPr>
        <p:spPr>
          <a:xfrm>
            <a:off x="567600" y="445025"/>
            <a:ext cx="857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2nd Challenging point - symmetric Laplacian Matrix </a:t>
            </a:r>
            <a:endParaRPr>
              <a:solidFill>
                <a:schemeClr val="dk2"/>
              </a:solidFill>
              <a:latin typeface="Roboto"/>
              <a:ea typeface="Roboto"/>
              <a:cs typeface="Roboto"/>
              <a:sym typeface="Roboto"/>
            </a:endParaRPr>
          </a:p>
        </p:txBody>
      </p:sp>
      <p:pic>
        <p:nvPicPr>
          <p:cNvPr id="484" name="Google Shape;484;p51"/>
          <p:cNvPicPr preferRelativeResize="0"/>
          <p:nvPr/>
        </p:nvPicPr>
        <p:blipFill>
          <a:blip r:embed="rId3">
            <a:alphaModFix/>
          </a:blip>
          <a:stretch>
            <a:fillRect/>
          </a:stretch>
        </p:blipFill>
        <p:spPr>
          <a:xfrm>
            <a:off x="841642" y="1849625"/>
            <a:ext cx="3976458" cy="2113525"/>
          </a:xfrm>
          <a:prstGeom prst="rect">
            <a:avLst/>
          </a:prstGeom>
          <a:noFill/>
          <a:ln>
            <a:noFill/>
          </a:ln>
        </p:spPr>
      </p:pic>
      <p:sp>
        <p:nvSpPr>
          <p:cNvPr id="485" name="Google Shape;485;p51"/>
          <p:cNvSpPr txBox="1"/>
          <p:nvPr/>
        </p:nvSpPr>
        <p:spPr>
          <a:xfrm>
            <a:off x="4782425" y="1692400"/>
            <a:ext cx="3825900" cy="7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It is accounting for its own relationship! </a:t>
            </a:r>
            <a:endParaRPr sz="1600">
              <a:latin typeface="Roboto"/>
              <a:ea typeface="Roboto"/>
              <a:cs typeface="Roboto"/>
              <a:sym typeface="Roboto"/>
            </a:endParaRPr>
          </a:p>
          <a:p>
            <a:pPr marL="0" lvl="0" indent="0" algn="l" rtl="0">
              <a:spcBef>
                <a:spcPts val="0"/>
              </a:spcBef>
              <a:spcAft>
                <a:spcPts val="0"/>
              </a:spcAft>
              <a:buNone/>
            </a:pPr>
            <a:r>
              <a:rPr lang="en" sz="1600">
                <a:latin typeface="Roboto"/>
                <a:ea typeface="Roboto"/>
                <a:cs typeface="Roboto"/>
                <a:sym typeface="Roboto"/>
              </a:rPr>
              <a:t>→ It is regarded as Laplacian matrix</a:t>
            </a:r>
            <a:endParaRPr sz="1600">
              <a:latin typeface="Roboto"/>
              <a:ea typeface="Roboto"/>
              <a:cs typeface="Roboto"/>
              <a:sym typeface="Roboto"/>
            </a:endParaRPr>
          </a:p>
          <a:p>
            <a:pPr marL="0" lvl="0" indent="0" algn="l" rtl="0">
              <a:spcBef>
                <a:spcPts val="0"/>
              </a:spcBef>
              <a:spcAft>
                <a:spcPts val="0"/>
              </a:spcAft>
              <a:buNone/>
            </a:pPr>
            <a:endParaRPr sz="1600">
              <a:latin typeface="Roboto"/>
              <a:ea typeface="Roboto"/>
              <a:cs typeface="Roboto"/>
              <a:sym typeface="Roboto"/>
            </a:endParaRPr>
          </a:p>
        </p:txBody>
      </p:sp>
      <p:sp>
        <p:nvSpPr>
          <p:cNvPr id="486" name="Google Shape;486;p51"/>
          <p:cNvSpPr/>
          <p:nvPr/>
        </p:nvSpPr>
        <p:spPr>
          <a:xfrm>
            <a:off x="4940800" y="2888650"/>
            <a:ext cx="405300" cy="240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87" name="Google Shape;487;p51"/>
          <p:cNvSpPr/>
          <p:nvPr/>
        </p:nvSpPr>
        <p:spPr>
          <a:xfrm>
            <a:off x="5422175" y="3479100"/>
            <a:ext cx="2546400" cy="5727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Performance Improve!</a:t>
            </a:r>
            <a:endParaRPr>
              <a:latin typeface="Roboto"/>
              <a:ea typeface="Roboto"/>
              <a:cs typeface="Roboto"/>
              <a:sym typeface="Roboto"/>
            </a:endParaRPr>
          </a:p>
        </p:txBody>
      </p:sp>
      <p:pic>
        <p:nvPicPr>
          <p:cNvPr id="488" name="Google Shape;488;p51"/>
          <p:cNvPicPr preferRelativeResize="0"/>
          <p:nvPr/>
        </p:nvPicPr>
        <p:blipFill>
          <a:blip r:embed="rId4">
            <a:alphaModFix/>
          </a:blip>
          <a:stretch>
            <a:fillRect/>
          </a:stretch>
        </p:blipFill>
        <p:spPr>
          <a:xfrm>
            <a:off x="5468793" y="2642808"/>
            <a:ext cx="2483907" cy="633488"/>
          </a:xfrm>
          <a:prstGeom prst="rect">
            <a:avLst/>
          </a:prstGeom>
          <a:noFill/>
          <a:ln>
            <a:noFill/>
          </a:ln>
        </p:spPr>
      </p:pic>
      <p:sp>
        <p:nvSpPr>
          <p:cNvPr id="489" name="Google Shape;489;p51"/>
          <p:cNvSpPr txBox="1">
            <a:spLocks noGrp="1"/>
          </p:cNvSpPr>
          <p:nvPr>
            <p:ph type="subTitle" idx="5"/>
          </p:nvPr>
        </p:nvSpPr>
        <p:spPr>
          <a:xfrm>
            <a:off x="720006" y="1265188"/>
            <a:ext cx="35115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 our case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2"/>
          <p:cNvSpPr/>
          <p:nvPr/>
        </p:nvSpPr>
        <p:spPr>
          <a:xfrm>
            <a:off x="537300" y="1155850"/>
            <a:ext cx="8069100" cy="31233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3rd Challenging point - Previous rental matrix  </a:t>
            </a:r>
            <a:endParaRPr>
              <a:solidFill>
                <a:schemeClr val="dk2"/>
              </a:solidFill>
              <a:latin typeface="Roboto"/>
              <a:ea typeface="Roboto"/>
              <a:cs typeface="Roboto"/>
              <a:sym typeface="Roboto"/>
            </a:endParaRPr>
          </a:p>
          <a:p>
            <a:pPr marL="0" lvl="0" indent="0" algn="l" rtl="0">
              <a:spcBef>
                <a:spcPts val="0"/>
              </a:spcBef>
              <a:spcAft>
                <a:spcPts val="0"/>
              </a:spcAft>
              <a:buNone/>
            </a:pPr>
            <a:endParaRPr/>
          </a:p>
        </p:txBody>
      </p:sp>
      <p:pic>
        <p:nvPicPr>
          <p:cNvPr id="496" name="Google Shape;496;p52"/>
          <p:cNvPicPr preferRelativeResize="0"/>
          <p:nvPr/>
        </p:nvPicPr>
        <p:blipFill>
          <a:blip r:embed="rId3">
            <a:alphaModFix/>
          </a:blip>
          <a:stretch>
            <a:fillRect/>
          </a:stretch>
        </p:blipFill>
        <p:spPr>
          <a:xfrm>
            <a:off x="581895" y="1155850"/>
            <a:ext cx="7992003" cy="3223325"/>
          </a:xfrm>
          <a:prstGeom prst="rect">
            <a:avLst/>
          </a:prstGeom>
          <a:noFill/>
          <a:ln>
            <a:noFill/>
          </a:ln>
        </p:spPr>
      </p:pic>
      <p:sp>
        <p:nvSpPr>
          <p:cNvPr id="497" name="Google Shape;497;p52"/>
          <p:cNvSpPr/>
          <p:nvPr/>
        </p:nvSpPr>
        <p:spPr>
          <a:xfrm>
            <a:off x="1525350" y="1639400"/>
            <a:ext cx="620700" cy="5727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rgbClr val="FF0000"/>
              </a:highlight>
              <a:latin typeface="Roboto"/>
              <a:ea typeface="Roboto"/>
              <a:cs typeface="Roboto"/>
              <a:sym typeface="Roboto"/>
            </a:endParaRPr>
          </a:p>
        </p:txBody>
      </p:sp>
      <p:sp>
        <p:nvSpPr>
          <p:cNvPr id="498" name="Google Shape;498;p52"/>
          <p:cNvSpPr/>
          <p:nvPr/>
        </p:nvSpPr>
        <p:spPr>
          <a:xfrm>
            <a:off x="1540800" y="2481163"/>
            <a:ext cx="620700" cy="5727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rgbClr val="FF0000"/>
              </a:highlight>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3"/>
          <p:cNvSpPr/>
          <p:nvPr/>
        </p:nvSpPr>
        <p:spPr>
          <a:xfrm>
            <a:off x="537300" y="1155850"/>
            <a:ext cx="8069100" cy="31233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3rd Challenging point - Previous rental matrix  </a:t>
            </a:r>
            <a:endParaRPr>
              <a:solidFill>
                <a:schemeClr val="dk2"/>
              </a:solidFill>
              <a:latin typeface="Roboto"/>
              <a:ea typeface="Roboto"/>
              <a:cs typeface="Roboto"/>
              <a:sym typeface="Roboto"/>
            </a:endParaRPr>
          </a:p>
        </p:txBody>
      </p:sp>
      <p:graphicFrame>
        <p:nvGraphicFramePr>
          <p:cNvPr id="505" name="Google Shape;505;p53"/>
          <p:cNvGraphicFramePr/>
          <p:nvPr/>
        </p:nvGraphicFramePr>
        <p:xfrm>
          <a:off x="1114850" y="2126475"/>
          <a:ext cx="3000000" cy="3000000"/>
        </p:xfrm>
        <a:graphic>
          <a:graphicData uri="http://schemas.openxmlformats.org/drawingml/2006/table">
            <a:tbl>
              <a:tblPr>
                <a:noFill/>
                <a:tableStyleId>{8A5AFFBC-EB84-4E34-873E-469129B30C2D}</a:tableStyleId>
              </a:tblPr>
              <a:tblGrid>
                <a:gridCol w="571675">
                  <a:extLst>
                    <a:ext uri="{9D8B030D-6E8A-4147-A177-3AD203B41FA5}">
                      <a16:colId xmlns:a16="http://schemas.microsoft.com/office/drawing/2014/main" val="20000"/>
                    </a:ext>
                  </a:extLst>
                </a:gridCol>
                <a:gridCol w="571675">
                  <a:extLst>
                    <a:ext uri="{9D8B030D-6E8A-4147-A177-3AD203B41FA5}">
                      <a16:colId xmlns:a16="http://schemas.microsoft.com/office/drawing/2014/main" val="20001"/>
                    </a:ext>
                  </a:extLst>
                </a:gridCol>
                <a:gridCol w="571675">
                  <a:extLst>
                    <a:ext uri="{9D8B030D-6E8A-4147-A177-3AD203B41FA5}">
                      <a16:colId xmlns:a16="http://schemas.microsoft.com/office/drawing/2014/main" val="20002"/>
                    </a:ext>
                  </a:extLst>
                </a:gridCol>
                <a:gridCol w="571675">
                  <a:extLst>
                    <a:ext uri="{9D8B030D-6E8A-4147-A177-3AD203B41FA5}">
                      <a16:colId xmlns:a16="http://schemas.microsoft.com/office/drawing/2014/main" val="20003"/>
                    </a:ext>
                  </a:extLst>
                </a:gridCol>
              </a:tblGrid>
              <a:tr h="438000">
                <a:tc>
                  <a:txBody>
                    <a:bodyPr/>
                    <a:lstStyle/>
                    <a:p>
                      <a:pPr marL="0" lvl="0" indent="0" algn="l"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38000">
                <a:tc>
                  <a:txBody>
                    <a:bodyPr/>
                    <a:lstStyle/>
                    <a:p>
                      <a:pPr marL="0" lvl="0" indent="0" algn="l"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38000">
                <a:tc>
                  <a:txBody>
                    <a:bodyPr/>
                    <a:lstStyle/>
                    <a:p>
                      <a:pPr marL="0" lvl="0" indent="0" algn="l"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38000">
                <a:tc>
                  <a:txBody>
                    <a:bodyPr/>
                    <a:lstStyle/>
                    <a:p>
                      <a:pPr marL="0" lvl="0" indent="0" algn="l"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506" name="Google Shape;506;p53"/>
          <p:cNvGraphicFramePr/>
          <p:nvPr/>
        </p:nvGraphicFramePr>
        <p:xfrm>
          <a:off x="4130000" y="2126475"/>
          <a:ext cx="3000000" cy="3000000"/>
        </p:xfrm>
        <a:graphic>
          <a:graphicData uri="http://schemas.openxmlformats.org/drawingml/2006/table">
            <a:tbl>
              <a:tblPr>
                <a:noFill/>
                <a:tableStyleId>{8A5AFFBC-EB84-4E34-873E-469129B30C2D}</a:tableStyleId>
              </a:tblPr>
              <a:tblGrid>
                <a:gridCol w="571675">
                  <a:extLst>
                    <a:ext uri="{9D8B030D-6E8A-4147-A177-3AD203B41FA5}">
                      <a16:colId xmlns:a16="http://schemas.microsoft.com/office/drawing/2014/main" val="20000"/>
                    </a:ext>
                  </a:extLst>
                </a:gridCol>
                <a:gridCol w="571675">
                  <a:extLst>
                    <a:ext uri="{9D8B030D-6E8A-4147-A177-3AD203B41FA5}">
                      <a16:colId xmlns:a16="http://schemas.microsoft.com/office/drawing/2014/main" val="20001"/>
                    </a:ext>
                  </a:extLst>
                </a:gridCol>
                <a:gridCol w="571675">
                  <a:extLst>
                    <a:ext uri="{9D8B030D-6E8A-4147-A177-3AD203B41FA5}">
                      <a16:colId xmlns:a16="http://schemas.microsoft.com/office/drawing/2014/main" val="20002"/>
                    </a:ext>
                  </a:extLst>
                </a:gridCol>
                <a:gridCol w="571675">
                  <a:extLst>
                    <a:ext uri="{9D8B030D-6E8A-4147-A177-3AD203B41FA5}">
                      <a16:colId xmlns:a16="http://schemas.microsoft.com/office/drawing/2014/main" val="20003"/>
                    </a:ext>
                  </a:extLst>
                </a:gridCol>
              </a:tblGrid>
              <a:tr h="438000">
                <a:tc>
                  <a:txBody>
                    <a:bodyPr/>
                    <a:lstStyle/>
                    <a:p>
                      <a:pPr marL="0" lvl="0" indent="0" algn="l"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38000">
                <a:tc>
                  <a:txBody>
                    <a:bodyPr/>
                    <a:lstStyle/>
                    <a:p>
                      <a:pPr marL="0" lvl="0" indent="0" algn="l"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38000">
                <a:tc>
                  <a:txBody>
                    <a:bodyPr/>
                    <a:lstStyle/>
                    <a:p>
                      <a:pPr marL="0" lvl="0" indent="0" algn="l"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38000">
                <a:tc>
                  <a:txBody>
                    <a:bodyPr/>
                    <a:lstStyle/>
                    <a:p>
                      <a:pPr marL="0" lvl="0" indent="0" algn="l"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07" name="Google Shape;507;p53"/>
          <p:cNvSpPr txBox="1"/>
          <p:nvPr/>
        </p:nvSpPr>
        <p:spPr>
          <a:xfrm>
            <a:off x="7081800" y="3398775"/>
            <a:ext cx="1258500" cy="31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Concatenate </a:t>
            </a:r>
            <a:endParaRPr>
              <a:latin typeface="Roboto"/>
              <a:ea typeface="Roboto"/>
              <a:cs typeface="Roboto"/>
              <a:sym typeface="Roboto"/>
            </a:endParaRPr>
          </a:p>
        </p:txBody>
      </p:sp>
      <p:sp>
        <p:nvSpPr>
          <p:cNvPr id="508" name="Google Shape;508;p53"/>
          <p:cNvSpPr/>
          <p:nvPr/>
        </p:nvSpPr>
        <p:spPr>
          <a:xfrm>
            <a:off x="6549600" y="3440475"/>
            <a:ext cx="532200" cy="228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09" name="Google Shape;509;p53"/>
          <p:cNvSpPr txBox="1"/>
          <p:nvPr/>
        </p:nvSpPr>
        <p:spPr>
          <a:xfrm>
            <a:off x="6549600" y="2126475"/>
            <a:ext cx="3154500" cy="4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t: date of prediction</a:t>
            </a:r>
            <a:endParaRPr>
              <a:latin typeface="Roboto"/>
              <a:ea typeface="Roboto"/>
              <a:cs typeface="Roboto"/>
              <a:sym typeface="Roboto"/>
            </a:endParaRPr>
          </a:p>
        </p:txBody>
      </p:sp>
      <p:sp>
        <p:nvSpPr>
          <p:cNvPr id="510" name="Google Shape;510;p53"/>
          <p:cNvSpPr txBox="1"/>
          <p:nvPr/>
        </p:nvSpPr>
        <p:spPr>
          <a:xfrm>
            <a:off x="2829875" y="1785175"/>
            <a:ext cx="532200" cy="4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t -1</a:t>
            </a:r>
            <a:endParaRPr>
              <a:latin typeface="Roboto"/>
              <a:ea typeface="Roboto"/>
              <a:cs typeface="Roboto"/>
              <a:sym typeface="Roboto"/>
            </a:endParaRPr>
          </a:p>
        </p:txBody>
      </p:sp>
      <p:sp>
        <p:nvSpPr>
          <p:cNvPr id="511" name="Google Shape;511;p53"/>
          <p:cNvSpPr txBox="1"/>
          <p:nvPr/>
        </p:nvSpPr>
        <p:spPr>
          <a:xfrm>
            <a:off x="2286650" y="1785175"/>
            <a:ext cx="532200" cy="4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t -2</a:t>
            </a:r>
            <a:endParaRPr>
              <a:latin typeface="Roboto"/>
              <a:ea typeface="Roboto"/>
              <a:cs typeface="Roboto"/>
              <a:sym typeface="Roboto"/>
            </a:endParaRPr>
          </a:p>
        </p:txBody>
      </p:sp>
      <p:sp>
        <p:nvSpPr>
          <p:cNvPr id="512" name="Google Shape;512;p53"/>
          <p:cNvSpPr txBox="1"/>
          <p:nvPr/>
        </p:nvSpPr>
        <p:spPr>
          <a:xfrm>
            <a:off x="1743425" y="1785175"/>
            <a:ext cx="532200" cy="4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t -3</a:t>
            </a:r>
            <a:endParaRPr>
              <a:latin typeface="Roboto"/>
              <a:ea typeface="Roboto"/>
              <a:cs typeface="Roboto"/>
              <a:sym typeface="Roboto"/>
            </a:endParaRPr>
          </a:p>
        </p:txBody>
      </p:sp>
      <p:sp>
        <p:nvSpPr>
          <p:cNvPr id="513" name="Google Shape;513;p53"/>
          <p:cNvSpPr txBox="1"/>
          <p:nvPr/>
        </p:nvSpPr>
        <p:spPr>
          <a:xfrm>
            <a:off x="1114850" y="1785175"/>
            <a:ext cx="532200" cy="4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p:txBody>
      </p:sp>
      <p:sp>
        <p:nvSpPr>
          <p:cNvPr id="514" name="Google Shape;514;p53"/>
          <p:cNvSpPr txBox="1"/>
          <p:nvPr/>
        </p:nvSpPr>
        <p:spPr>
          <a:xfrm>
            <a:off x="5845025" y="1708325"/>
            <a:ext cx="532200" cy="4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t -1</a:t>
            </a:r>
            <a:endParaRPr>
              <a:latin typeface="Roboto"/>
              <a:ea typeface="Roboto"/>
              <a:cs typeface="Roboto"/>
              <a:sym typeface="Roboto"/>
            </a:endParaRPr>
          </a:p>
        </p:txBody>
      </p:sp>
      <p:sp>
        <p:nvSpPr>
          <p:cNvPr id="515" name="Google Shape;515;p53"/>
          <p:cNvSpPr txBox="1"/>
          <p:nvPr/>
        </p:nvSpPr>
        <p:spPr>
          <a:xfrm>
            <a:off x="5301800" y="1708325"/>
            <a:ext cx="532200" cy="4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t -2</a:t>
            </a:r>
            <a:endParaRPr>
              <a:latin typeface="Roboto"/>
              <a:ea typeface="Roboto"/>
              <a:cs typeface="Roboto"/>
              <a:sym typeface="Roboto"/>
            </a:endParaRPr>
          </a:p>
        </p:txBody>
      </p:sp>
      <p:sp>
        <p:nvSpPr>
          <p:cNvPr id="516" name="Google Shape;516;p53"/>
          <p:cNvSpPr txBox="1"/>
          <p:nvPr/>
        </p:nvSpPr>
        <p:spPr>
          <a:xfrm>
            <a:off x="4758575" y="1708325"/>
            <a:ext cx="532200" cy="4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t -3</a:t>
            </a:r>
            <a:endParaRPr>
              <a:latin typeface="Roboto"/>
              <a:ea typeface="Roboto"/>
              <a:cs typeface="Roboto"/>
              <a:sym typeface="Roboto"/>
            </a:endParaRPr>
          </a:p>
        </p:txBody>
      </p:sp>
      <p:sp>
        <p:nvSpPr>
          <p:cNvPr id="517" name="Google Shape;517;p53"/>
          <p:cNvSpPr txBox="1"/>
          <p:nvPr/>
        </p:nvSpPr>
        <p:spPr>
          <a:xfrm>
            <a:off x="4130000" y="1708325"/>
            <a:ext cx="532200" cy="4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p:txBody>
      </p:sp>
      <p:sp>
        <p:nvSpPr>
          <p:cNvPr id="518" name="Google Shape;518;p53"/>
          <p:cNvSpPr txBox="1"/>
          <p:nvPr/>
        </p:nvSpPr>
        <p:spPr>
          <a:xfrm>
            <a:off x="1365250" y="3953025"/>
            <a:ext cx="1938300" cy="96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Day feature matrix</a:t>
            </a:r>
            <a:endParaRPr>
              <a:latin typeface="Roboto"/>
              <a:ea typeface="Roboto"/>
              <a:cs typeface="Roboto"/>
              <a:sym typeface="Roboto"/>
            </a:endParaRPr>
          </a:p>
        </p:txBody>
      </p:sp>
      <p:sp>
        <p:nvSpPr>
          <p:cNvPr id="519" name="Google Shape;519;p53"/>
          <p:cNvSpPr txBox="1"/>
          <p:nvPr/>
        </p:nvSpPr>
        <p:spPr>
          <a:xfrm>
            <a:off x="4304200" y="3953025"/>
            <a:ext cx="1938300" cy="96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Week feature matrix</a:t>
            </a:r>
            <a:endParaRPr>
              <a:latin typeface="Roboto"/>
              <a:ea typeface="Roboto"/>
              <a:cs typeface="Roboto"/>
              <a:sym typeface="Roboto"/>
            </a:endParaRPr>
          </a:p>
        </p:txBody>
      </p:sp>
      <p:sp>
        <p:nvSpPr>
          <p:cNvPr id="520" name="Google Shape;520;p53"/>
          <p:cNvSpPr txBox="1"/>
          <p:nvPr/>
        </p:nvSpPr>
        <p:spPr>
          <a:xfrm>
            <a:off x="537300" y="2090350"/>
            <a:ext cx="324300" cy="15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521" name="Google Shape;521;p53"/>
          <p:cNvSpPr/>
          <p:nvPr/>
        </p:nvSpPr>
        <p:spPr>
          <a:xfrm>
            <a:off x="861600" y="2126475"/>
            <a:ext cx="215400" cy="1752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22" name="Google Shape;522;p53"/>
          <p:cNvSpPr txBox="1"/>
          <p:nvPr/>
        </p:nvSpPr>
        <p:spPr>
          <a:xfrm>
            <a:off x="658775" y="1849625"/>
            <a:ext cx="729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523" name="Google Shape;523;p53"/>
          <p:cNvSpPr txBox="1"/>
          <p:nvPr/>
        </p:nvSpPr>
        <p:spPr>
          <a:xfrm>
            <a:off x="395400" y="2080875"/>
            <a:ext cx="886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bicycle station</a:t>
            </a:r>
            <a:endParaRPr>
              <a:latin typeface="Roboto"/>
              <a:ea typeface="Roboto"/>
              <a:cs typeface="Roboto"/>
              <a:sym typeface="Roboto"/>
            </a:endParaRPr>
          </a:p>
        </p:txBody>
      </p:sp>
      <p:sp>
        <p:nvSpPr>
          <p:cNvPr id="524" name="Google Shape;524;p53"/>
          <p:cNvSpPr txBox="1">
            <a:spLocks noGrp="1"/>
          </p:cNvSpPr>
          <p:nvPr>
            <p:ph type="subTitle" idx="5"/>
          </p:nvPr>
        </p:nvSpPr>
        <p:spPr>
          <a:xfrm>
            <a:off x="719999" y="1265200"/>
            <a:ext cx="38700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Structure of previous rental matrix</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p:nvPr/>
        </p:nvSpPr>
        <p:spPr>
          <a:xfrm>
            <a:off x="1284875" y="1128975"/>
            <a:ext cx="6880200" cy="2885400"/>
          </a:xfrm>
          <a:prstGeom prst="rect">
            <a:avLst/>
          </a:prstGeom>
          <a:solidFill>
            <a:schemeClr val="accent4"/>
          </a:solidFill>
          <a:ln>
            <a:noFill/>
          </a:ln>
          <a:effectLst>
            <a:outerShdw blurRad="157163" dist="114300" dir="456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txBox="1">
            <a:spLocks noGrp="1"/>
          </p:cNvSpPr>
          <p:nvPr>
            <p:ph type="title"/>
          </p:nvPr>
        </p:nvSpPr>
        <p:spPr>
          <a:xfrm>
            <a:off x="2393975" y="1768344"/>
            <a:ext cx="3943200" cy="7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sz="3000">
              <a:latin typeface="Roboto"/>
              <a:ea typeface="Roboto"/>
              <a:cs typeface="Roboto"/>
              <a:sym typeface="Roboto"/>
            </a:endParaRPr>
          </a:p>
        </p:txBody>
      </p:sp>
      <p:sp>
        <p:nvSpPr>
          <p:cNvPr id="204" name="Google Shape;204;p27"/>
          <p:cNvSpPr txBox="1">
            <a:spLocks noGrp="1"/>
          </p:cNvSpPr>
          <p:nvPr>
            <p:ph type="subTitle" idx="1"/>
          </p:nvPr>
        </p:nvSpPr>
        <p:spPr>
          <a:xfrm>
            <a:off x="2393975" y="2618250"/>
            <a:ext cx="4294500" cy="7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Project Goal</a:t>
            </a:r>
            <a:endParaRPr b="1"/>
          </a:p>
          <a:p>
            <a:pPr marL="0" lvl="0" indent="0" algn="l" rtl="0">
              <a:spcBef>
                <a:spcPts val="0"/>
              </a:spcBef>
              <a:spcAft>
                <a:spcPts val="0"/>
              </a:spcAft>
              <a:buNone/>
            </a:pPr>
            <a:r>
              <a:rPr lang="en" b="1"/>
              <a:t>GCN Current vs. Previous Research Differences</a:t>
            </a:r>
            <a:endParaRPr b="1"/>
          </a:p>
          <a:p>
            <a:pPr marL="0" lvl="0" indent="0" algn="l" rtl="0">
              <a:spcBef>
                <a:spcPts val="0"/>
              </a:spcBef>
              <a:spcAft>
                <a:spcPts val="0"/>
              </a:spcAft>
              <a:buNone/>
            </a:pPr>
            <a:r>
              <a:rPr lang="en" b="1"/>
              <a:t>Summary of last semester</a:t>
            </a:r>
            <a:endParaRPr b="1"/>
          </a:p>
          <a:p>
            <a:pPr marL="0" lvl="0" indent="0" algn="l" rtl="0">
              <a:spcBef>
                <a:spcPts val="0"/>
              </a:spcBef>
              <a:spcAft>
                <a:spcPts val="1600"/>
              </a:spcAft>
              <a:buNone/>
            </a:pPr>
            <a:endParaRPr b="1"/>
          </a:p>
        </p:txBody>
      </p:sp>
      <p:grpSp>
        <p:nvGrpSpPr>
          <p:cNvPr id="205" name="Google Shape;205;p27"/>
          <p:cNvGrpSpPr/>
          <p:nvPr/>
        </p:nvGrpSpPr>
        <p:grpSpPr>
          <a:xfrm>
            <a:off x="7551253" y="537213"/>
            <a:ext cx="613849" cy="147600"/>
            <a:chOff x="7896778" y="539500"/>
            <a:chExt cx="613849" cy="147600"/>
          </a:xfrm>
        </p:grpSpPr>
        <p:sp>
          <p:nvSpPr>
            <p:cNvPr id="206" name="Google Shape;206;p27"/>
            <p:cNvSpPr/>
            <p:nvPr/>
          </p:nvSpPr>
          <p:spPr>
            <a:xfrm>
              <a:off x="7896778"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a:off x="8129903"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8363027"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9" name="Google Shape;209;p27"/>
          <p:cNvCxnSpPr/>
          <p:nvPr/>
        </p:nvCxnSpPr>
        <p:spPr>
          <a:xfrm>
            <a:off x="2500913" y="2571738"/>
            <a:ext cx="4848300" cy="0"/>
          </a:xfrm>
          <a:prstGeom prst="straightConnector1">
            <a:avLst/>
          </a:prstGeom>
          <a:noFill/>
          <a:ln w="9525" cap="flat" cmpd="sng">
            <a:solidFill>
              <a:schemeClr val="dk2"/>
            </a:solidFill>
            <a:prstDash val="solid"/>
            <a:round/>
            <a:headEnd type="none" w="med" len="med"/>
            <a:tailEnd type="none" w="med" len="med"/>
          </a:ln>
        </p:spPr>
      </p:cxnSp>
      <p:sp>
        <p:nvSpPr>
          <p:cNvPr id="210" name="Google Shape;210;p27"/>
          <p:cNvSpPr/>
          <p:nvPr/>
        </p:nvSpPr>
        <p:spPr>
          <a:xfrm>
            <a:off x="456138" y="1754175"/>
            <a:ext cx="1635000" cy="1635000"/>
          </a:xfrm>
          <a:prstGeom prst="diamond">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1" name="Google Shape;211;p27"/>
          <p:cNvSpPr txBox="1">
            <a:spLocks noGrp="1"/>
          </p:cNvSpPr>
          <p:nvPr>
            <p:ph type="title" idx="3"/>
          </p:nvPr>
        </p:nvSpPr>
        <p:spPr>
          <a:xfrm>
            <a:off x="727038" y="2150775"/>
            <a:ext cx="10932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grpSp>
        <p:nvGrpSpPr>
          <p:cNvPr id="212" name="Google Shape;212;p27"/>
          <p:cNvGrpSpPr/>
          <p:nvPr/>
        </p:nvGrpSpPr>
        <p:grpSpPr>
          <a:xfrm>
            <a:off x="7551253" y="537213"/>
            <a:ext cx="613849" cy="147600"/>
            <a:chOff x="7896778" y="539500"/>
            <a:chExt cx="613849" cy="147600"/>
          </a:xfrm>
        </p:grpSpPr>
        <p:sp>
          <p:nvSpPr>
            <p:cNvPr id="213" name="Google Shape;213;p27"/>
            <p:cNvSpPr/>
            <p:nvPr/>
          </p:nvSpPr>
          <p:spPr>
            <a:xfrm>
              <a:off x="7896778"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8129903"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8363027"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54"/>
          <p:cNvSpPr/>
          <p:nvPr/>
        </p:nvSpPr>
        <p:spPr>
          <a:xfrm>
            <a:off x="537300" y="1155850"/>
            <a:ext cx="8069100" cy="31233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3rd Challenging point - Previous rental matrix   </a:t>
            </a:r>
            <a:endParaRPr>
              <a:solidFill>
                <a:schemeClr val="dk2"/>
              </a:solidFill>
              <a:latin typeface="Roboto"/>
              <a:ea typeface="Roboto"/>
              <a:cs typeface="Roboto"/>
              <a:sym typeface="Roboto"/>
            </a:endParaRPr>
          </a:p>
        </p:txBody>
      </p:sp>
      <p:sp>
        <p:nvSpPr>
          <p:cNvPr id="531" name="Google Shape;531;p54"/>
          <p:cNvSpPr txBox="1">
            <a:spLocks noGrp="1"/>
          </p:cNvSpPr>
          <p:nvPr>
            <p:ph type="subTitle" idx="5"/>
          </p:nvPr>
        </p:nvSpPr>
        <p:spPr>
          <a:xfrm>
            <a:off x="720006" y="1205950"/>
            <a:ext cx="35115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900"/>
              <a:t>Sliding Window</a:t>
            </a:r>
            <a:endParaRPr sz="1900"/>
          </a:p>
        </p:txBody>
      </p:sp>
      <p:sp>
        <p:nvSpPr>
          <p:cNvPr id="532" name="Google Shape;532;p54"/>
          <p:cNvSpPr txBox="1">
            <a:spLocks noGrp="1"/>
          </p:cNvSpPr>
          <p:nvPr>
            <p:ph type="subTitle" idx="1"/>
          </p:nvPr>
        </p:nvSpPr>
        <p:spPr>
          <a:xfrm>
            <a:off x="643800" y="1757325"/>
            <a:ext cx="3511500" cy="17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fixed-length window moving to the right, whereby the test data from the previous step is incorporated into the training data set for the subsequent step, facilitating continual learning</a:t>
            </a:r>
            <a:endParaRPr sz="1900"/>
          </a:p>
        </p:txBody>
      </p:sp>
      <p:pic>
        <p:nvPicPr>
          <p:cNvPr id="533" name="Google Shape;533;p54"/>
          <p:cNvPicPr preferRelativeResize="0"/>
          <p:nvPr/>
        </p:nvPicPr>
        <p:blipFill>
          <a:blip r:embed="rId3">
            <a:alphaModFix/>
          </a:blip>
          <a:stretch>
            <a:fillRect/>
          </a:stretch>
        </p:blipFill>
        <p:spPr>
          <a:xfrm>
            <a:off x="4031900" y="1512100"/>
            <a:ext cx="4574500" cy="2361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55"/>
          <p:cNvSpPr/>
          <p:nvPr/>
        </p:nvSpPr>
        <p:spPr>
          <a:xfrm>
            <a:off x="537300" y="1155850"/>
            <a:ext cx="8069100" cy="31233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4th Challenging point - Spatial properties</a:t>
            </a:r>
            <a:endParaRPr>
              <a:solidFill>
                <a:schemeClr val="dk2"/>
              </a:solidFill>
              <a:latin typeface="Roboto"/>
              <a:ea typeface="Roboto"/>
              <a:cs typeface="Roboto"/>
              <a:sym typeface="Roboto"/>
            </a:endParaRPr>
          </a:p>
        </p:txBody>
      </p:sp>
      <p:pic>
        <p:nvPicPr>
          <p:cNvPr id="540" name="Google Shape;540;p55"/>
          <p:cNvPicPr preferRelativeResize="0"/>
          <p:nvPr/>
        </p:nvPicPr>
        <p:blipFill>
          <a:blip r:embed="rId3">
            <a:alphaModFix/>
          </a:blip>
          <a:stretch>
            <a:fillRect/>
          </a:stretch>
        </p:blipFill>
        <p:spPr>
          <a:xfrm>
            <a:off x="537300" y="1155850"/>
            <a:ext cx="7926287" cy="3123300"/>
          </a:xfrm>
          <a:prstGeom prst="rect">
            <a:avLst/>
          </a:prstGeom>
          <a:noFill/>
          <a:ln>
            <a:noFill/>
          </a:ln>
        </p:spPr>
      </p:pic>
      <p:sp>
        <p:nvSpPr>
          <p:cNvPr id="541" name="Google Shape;541;p55"/>
          <p:cNvSpPr/>
          <p:nvPr/>
        </p:nvSpPr>
        <p:spPr>
          <a:xfrm>
            <a:off x="1562550" y="3507875"/>
            <a:ext cx="620700" cy="5727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6"/>
          <p:cNvSpPr/>
          <p:nvPr/>
        </p:nvSpPr>
        <p:spPr>
          <a:xfrm>
            <a:off x="537300" y="1155850"/>
            <a:ext cx="8069100" cy="31233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4th Challenging point - Spatial properties</a:t>
            </a:r>
            <a:endParaRPr>
              <a:solidFill>
                <a:schemeClr val="dk2"/>
              </a:solidFill>
              <a:latin typeface="Roboto"/>
              <a:ea typeface="Roboto"/>
              <a:cs typeface="Roboto"/>
              <a:sym typeface="Roboto"/>
            </a:endParaRPr>
          </a:p>
          <a:p>
            <a:pPr marL="0" lvl="0" indent="0" algn="l" rtl="0">
              <a:spcBef>
                <a:spcPts val="0"/>
              </a:spcBef>
              <a:spcAft>
                <a:spcPts val="0"/>
              </a:spcAft>
              <a:buNone/>
            </a:pPr>
            <a:endParaRPr/>
          </a:p>
        </p:txBody>
      </p:sp>
      <p:sp>
        <p:nvSpPr>
          <p:cNvPr id="548" name="Google Shape;548;p56"/>
          <p:cNvSpPr txBox="1">
            <a:spLocks noGrp="1"/>
          </p:cNvSpPr>
          <p:nvPr>
            <p:ph type="subTitle" idx="5"/>
          </p:nvPr>
        </p:nvSpPr>
        <p:spPr>
          <a:xfrm>
            <a:off x="671225" y="1609475"/>
            <a:ext cx="3511500" cy="66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rgbClr val="374151"/>
                </a:solidFill>
                <a:highlight>
                  <a:schemeClr val="accent6"/>
                </a:highlight>
              </a:rPr>
              <a:t>How to calculate the distance between the bicycle road and the bicycle station?</a:t>
            </a:r>
            <a:endParaRPr sz="2300">
              <a:highlight>
                <a:schemeClr val="accent6"/>
              </a:highlight>
            </a:endParaRPr>
          </a:p>
        </p:txBody>
      </p:sp>
      <p:pic>
        <p:nvPicPr>
          <p:cNvPr id="549" name="Google Shape;549;p56"/>
          <p:cNvPicPr preferRelativeResize="0"/>
          <p:nvPr/>
        </p:nvPicPr>
        <p:blipFill>
          <a:blip r:embed="rId3">
            <a:alphaModFix/>
          </a:blip>
          <a:stretch>
            <a:fillRect/>
          </a:stretch>
        </p:blipFill>
        <p:spPr>
          <a:xfrm>
            <a:off x="4036725" y="1155850"/>
            <a:ext cx="5345277" cy="3642274"/>
          </a:xfrm>
          <a:prstGeom prst="rect">
            <a:avLst/>
          </a:prstGeom>
          <a:noFill/>
          <a:ln>
            <a:noFill/>
          </a:ln>
        </p:spPr>
      </p:pic>
      <p:sp>
        <p:nvSpPr>
          <p:cNvPr id="550" name="Google Shape;550;p56"/>
          <p:cNvSpPr txBox="1"/>
          <p:nvPr/>
        </p:nvSpPr>
        <p:spPr>
          <a:xfrm>
            <a:off x="694750" y="2462050"/>
            <a:ext cx="3181200" cy="145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374151"/>
                </a:solidFill>
                <a:highlight>
                  <a:schemeClr val="accent6"/>
                </a:highlight>
                <a:latin typeface="Roboto"/>
                <a:ea typeface="Roboto"/>
                <a:cs typeface="Roboto"/>
                <a:sym typeface="Roboto"/>
              </a:rPr>
              <a:t>The distance was measured from </a:t>
            </a:r>
            <a:r>
              <a:rPr lang="en" sz="1500" u="sng">
                <a:solidFill>
                  <a:srgbClr val="374151"/>
                </a:solidFill>
                <a:highlight>
                  <a:schemeClr val="accent6"/>
                </a:highlight>
                <a:latin typeface="Roboto"/>
                <a:ea typeface="Roboto"/>
                <a:cs typeface="Roboto"/>
                <a:sym typeface="Roboto"/>
              </a:rPr>
              <a:t>the foot of the perpendicular line </a:t>
            </a:r>
            <a:r>
              <a:rPr lang="en" sz="1500">
                <a:solidFill>
                  <a:srgbClr val="374151"/>
                </a:solidFill>
                <a:highlight>
                  <a:schemeClr val="accent6"/>
                </a:highlight>
                <a:latin typeface="Roboto"/>
                <a:ea typeface="Roboto"/>
                <a:cs typeface="Roboto"/>
                <a:sym typeface="Roboto"/>
              </a:rPr>
              <a:t>dropped onto the location of the bicycle station</a:t>
            </a:r>
            <a:endParaRPr sz="1700">
              <a:highlight>
                <a:schemeClr val="accent6"/>
              </a:highlight>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7"/>
          <p:cNvSpPr/>
          <p:nvPr/>
        </p:nvSpPr>
        <p:spPr>
          <a:xfrm>
            <a:off x="1284875" y="1128975"/>
            <a:ext cx="6880200" cy="2885400"/>
          </a:xfrm>
          <a:prstGeom prst="rect">
            <a:avLst/>
          </a:prstGeom>
          <a:solidFill>
            <a:schemeClr val="accent4"/>
          </a:solidFill>
          <a:ln>
            <a:noFill/>
          </a:ln>
          <a:effectLst>
            <a:outerShdw blurRad="157163" dist="114300" dir="456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7"/>
          <p:cNvSpPr txBox="1">
            <a:spLocks noGrp="1"/>
          </p:cNvSpPr>
          <p:nvPr>
            <p:ph type="title"/>
          </p:nvPr>
        </p:nvSpPr>
        <p:spPr>
          <a:xfrm>
            <a:off x="2385300" y="1718125"/>
            <a:ext cx="5555100" cy="74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Comparative model</a:t>
            </a:r>
            <a:endParaRPr/>
          </a:p>
        </p:txBody>
      </p:sp>
      <p:sp>
        <p:nvSpPr>
          <p:cNvPr id="557" name="Google Shape;557;p57"/>
          <p:cNvSpPr txBox="1">
            <a:spLocks noGrp="1"/>
          </p:cNvSpPr>
          <p:nvPr>
            <p:ph type="subTitle" idx="1"/>
          </p:nvPr>
        </p:nvSpPr>
        <p:spPr>
          <a:xfrm>
            <a:off x="2461500" y="2679576"/>
            <a:ext cx="3943200" cy="745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b="1"/>
              <a:t>LSTM</a:t>
            </a:r>
            <a:br>
              <a:rPr lang="en" b="1"/>
            </a:br>
            <a:r>
              <a:rPr lang="en" b="1"/>
              <a:t>ARIMA</a:t>
            </a:r>
            <a:br>
              <a:rPr lang="en" b="1"/>
            </a:br>
            <a:r>
              <a:rPr lang="en" b="1"/>
              <a:t>XGBoost</a:t>
            </a:r>
            <a:endParaRPr b="1"/>
          </a:p>
        </p:txBody>
      </p:sp>
      <p:grpSp>
        <p:nvGrpSpPr>
          <p:cNvPr id="558" name="Google Shape;558;p57"/>
          <p:cNvGrpSpPr/>
          <p:nvPr/>
        </p:nvGrpSpPr>
        <p:grpSpPr>
          <a:xfrm>
            <a:off x="7551253" y="537213"/>
            <a:ext cx="613849" cy="147600"/>
            <a:chOff x="7896778" y="539500"/>
            <a:chExt cx="613849" cy="147600"/>
          </a:xfrm>
        </p:grpSpPr>
        <p:sp>
          <p:nvSpPr>
            <p:cNvPr id="559" name="Google Shape;559;p57"/>
            <p:cNvSpPr/>
            <p:nvPr/>
          </p:nvSpPr>
          <p:spPr>
            <a:xfrm>
              <a:off x="7896778"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7"/>
            <p:cNvSpPr/>
            <p:nvPr/>
          </p:nvSpPr>
          <p:spPr>
            <a:xfrm>
              <a:off x="8129903"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7"/>
            <p:cNvSpPr/>
            <p:nvPr/>
          </p:nvSpPr>
          <p:spPr>
            <a:xfrm>
              <a:off x="8363027"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62" name="Google Shape;562;p57"/>
          <p:cNvCxnSpPr/>
          <p:nvPr/>
        </p:nvCxnSpPr>
        <p:spPr>
          <a:xfrm>
            <a:off x="2492238" y="2571738"/>
            <a:ext cx="5379000" cy="0"/>
          </a:xfrm>
          <a:prstGeom prst="straightConnector1">
            <a:avLst/>
          </a:prstGeom>
          <a:noFill/>
          <a:ln w="9525" cap="flat" cmpd="sng">
            <a:solidFill>
              <a:schemeClr val="dk2"/>
            </a:solidFill>
            <a:prstDash val="solid"/>
            <a:round/>
            <a:headEnd type="none" w="med" len="med"/>
            <a:tailEnd type="none" w="med" len="med"/>
          </a:ln>
        </p:spPr>
      </p:cxnSp>
      <p:sp>
        <p:nvSpPr>
          <p:cNvPr id="563" name="Google Shape;563;p57"/>
          <p:cNvSpPr/>
          <p:nvPr/>
        </p:nvSpPr>
        <p:spPr>
          <a:xfrm>
            <a:off x="456138" y="1754175"/>
            <a:ext cx="1635000" cy="1635000"/>
          </a:xfrm>
          <a:prstGeom prst="diamond">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4" name="Google Shape;564;p57"/>
          <p:cNvSpPr txBox="1">
            <a:spLocks noGrp="1"/>
          </p:cNvSpPr>
          <p:nvPr>
            <p:ph type="title" idx="3"/>
          </p:nvPr>
        </p:nvSpPr>
        <p:spPr>
          <a:xfrm>
            <a:off x="727038" y="2150775"/>
            <a:ext cx="10932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grpSp>
        <p:nvGrpSpPr>
          <p:cNvPr id="565" name="Google Shape;565;p57"/>
          <p:cNvGrpSpPr/>
          <p:nvPr/>
        </p:nvGrpSpPr>
        <p:grpSpPr>
          <a:xfrm>
            <a:off x="7551253" y="537213"/>
            <a:ext cx="613849" cy="147600"/>
            <a:chOff x="7896778" y="539500"/>
            <a:chExt cx="613849" cy="147600"/>
          </a:xfrm>
        </p:grpSpPr>
        <p:sp>
          <p:nvSpPr>
            <p:cNvPr id="566" name="Google Shape;566;p57"/>
            <p:cNvSpPr/>
            <p:nvPr/>
          </p:nvSpPr>
          <p:spPr>
            <a:xfrm>
              <a:off x="7896778"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7"/>
            <p:cNvSpPr/>
            <p:nvPr/>
          </p:nvSpPr>
          <p:spPr>
            <a:xfrm>
              <a:off x="8129903"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7"/>
            <p:cNvSpPr/>
            <p:nvPr/>
          </p:nvSpPr>
          <p:spPr>
            <a:xfrm>
              <a:off x="8363027"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58"/>
          <p:cNvSpPr/>
          <p:nvPr/>
        </p:nvSpPr>
        <p:spPr>
          <a:xfrm>
            <a:off x="537300" y="1155850"/>
            <a:ext cx="8069100" cy="31233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Comparative model</a:t>
            </a:r>
            <a:endParaRPr>
              <a:solidFill>
                <a:schemeClr val="dk2"/>
              </a:solidFill>
              <a:latin typeface="Roboto"/>
              <a:ea typeface="Roboto"/>
              <a:cs typeface="Roboto"/>
              <a:sym typeface="Roboto"/>
            </a:endParaRPr>
          </a:p>
        </p:txBody>
      </p:sp>
      <p:graphicFrame>
        <p:nvGraphicFramePr>
          <p:cNvPr id="575" name="Google Shape;575;p58"/>
          <p:cNvGraphicFramePr/>
          <p:nvPr/>
        </p:nvGraphicFramePr>
        <p:xfrm>
          <a:off x="720000" y="1831538"/>
          <a:ext cx="3000000" cy="3000000"/>
        </p:xfrm>
        <a:graphic>
          <a:graphicData uri="http://schemas.openxmlformats.org/drawingml/2006/table">
            <a:tbl>
              <a:tblPr>
                <a:noFill/>
                <a:tableStyleId>{8A5AFFBC-EB84-4E34-873E-469129B30C2D}</a:tableStyleId>
              </a:tblPr>
              <a:tblGrid>
                <a:gridCol w="1777775">
                  <a:extLst>
                    <a:ext uri="{9D8B030D-6E8A-4147-A177-3AD203B41FA5}">
                      <a16:colId xmlns:a16="http://schemas.microsoft.com/office/drawing/2014/main" val="20000"/>
                    </a:ext>
                  </a:extLst>
                </a:gridCol>
                <a:gridCol w="1740200">
                  <a:extLst>
                    <a:ext uri="{9D8B030D-6E8A-4147-A177-3AD203B41FA5}">
                      <a16:colId xmlns:a16="http://schemas.microsoft.com/office/drawing/2014/main" val="20001"/>
                    </a:ext>
                  </a:extLst>
                </a:gridCol>
                <a:gridCol w="1740200">
                  <a:extLst>
                    <a:ext uri="{9D8B030D-6E8A-4147-A177-3AD203B41FA5}">
                      <a16:colId xmlns:a16="http://schemas.microsoft.com/office/drawing/2014/main" val="20002"/>
                    </a:ext>
                  </a:extLst>
                </a:gridCol>
                <a:gridCol w="1740200">
                  <a:extLst>
                    <a:ext uri="{9D8B030D-6E8A-4147-A177-3AD203B41FA5}">
                      <a16:colId xmlns:a16="http://schemas.microsoft.com/office/drawing/2014/main" val="20003"/>
                    </a:ext>
                  </a:extLst>
                </a:gridCol>
              </a:tblGrid>
              <a:tr h="362050">
                <a:tc>
                  <a:txBody>
                    <a:bodyPr/>
                    <a:lstStyle/>
                    <a:p>
                      <a:pPr marL="0" lvl="0" indent="0" algn="ctr" rtl="0">
                        <a:spcBef>
                          <a:spcPts val="0"/>
                        </a:spcBef>
                        <a:spcAft>
                          <a:spcPts val="0"/>
                        </a:spcAft>
                        <a:buNone/>
                      </a:pPr>
                      <a:r>
                        <a:rPr lang="en" b="1">
                          <a:latin typeface="Roboto"/>
                          <a:ea typeface="Roboto"/>
                          <a:cs typeface="Roboto"/>
                          <a:sym typeface="Roboto"/>
                        </a:rPr>
                        <a:t>Predictive Model</a:t>
                      </a:r>
                      <a:endParaRPr>
                        <a:latin typeface="Roboto"/>
                        <a:ea typeface="Roboto"/>
                        <a:cs typeface="Roboto"/>
                        <a:sym typeface="Roboto"/>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Roboto"/>
                          <a:ea typeface="Roboto"/>
                          <a:cs typeface="Roboto"/>
                          <a:sym typeface="Roboto"/>
                        </a:rPr>
                        <a:t>LSTM</a:t>
                      </a:r>
                      <a:endParaRPr b="1">
                        <a:latin typeface="Roboto"/>
                        <a:ea typeface="Roboto"/>
                        <a:cs typeface="Roboto"/>
                        <a:sym typeface="Roboto"/>
                      </a:endParaRPr>
                    </a:p>
                  </a:txBody>
                  <a:tcPr marL="91425" marR="91425" marT="91425" marB="91425" anchor="ctr"/>
                </a:tc>
                <a:tc>
                  <a:txBody>
                    <a:bodyPr/>
                    <a:lstStyle/>
                    <a:p>
                      <a:pPr marL="0" lvl="0" indent="0" algn="ctr" rtl="0">
                        <a:spcBef>
                          <a:spcPts val="0"/>
                        </a:spcBef>
                        <a:spcAft>
                          <a:spcPts val="0"/>
                        </a:spcAft>
                        <a:buNone/>
                      </a:pPr>
                      <a:r>
                        <a:rPr lang="en" b="1">
                          <a:latin typeface="Roboto"/>
                          <a:ea typeface="Roboto"/>
                          <a:cs typeface="Roboto"/>
                          <a:sym typeface="Roboto"/>
                        </a:rPr>
                        <a:t>XGBoost</a:t>
                      </a:r>
                      <a:endParaRPr b="1">
                        <a:latin typeface="Roboto"/>
                        <a:ea typeface="Roboto"/>
                        <a:cs typeface="Roboto"/>
                        <a:sym typeface="Roboto"/>
                      </a:endParaRPr>
                    </a:p>
                  </a:txBody>
                  <a:tcPr marL="91425" marR="91425" marT="91425" marB="91425" anchor="ctr"/>
                </a:tc>
                <a:tc>
                  <a:txBody>
                    <a:bodyPr/>
                    <a:lstStyle/>
                    <a:p>
                      <a:pPr marL="0" lvl="0" indent="0" algn="ctr" rtl="0">
                        <a:spcBef>
                          <a:spcPts val="0"/>
                        </a:spcBef>
                        <a:spcAft>
                          <a:spcPts val="0"/>
                        </a:spcAft>
                        <a:buNone/>
                      </a:pPr>
                      <a:r>
                        <a:rPr lang="en" b="1">
                          <a:latin typeface="Roboto"/>
                          <a:ea typeface="Roboto"/>
                          <a:cs typeface="Roboto"/>
                          <a:sym typeface="Roboto"/>
                        </a:rPr>
                        <a:t>ARIMA</a:t>
                      </a:r>
                      <a:endParaRPr b="1">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0"/>
                  </a:ext>
                </a:extLst>
              </a:tr>
              <a:tr h="609650">
                <a:tc>
                  <a:txBody>
                    <a:bodyPr/>
                    <a:lstStyle/>
                    <a:p>
                      <a:pPr marL="0" lvl="0" indent="0" algn="ctr" rtl="0">
                        <a:spcBef>
                          <a:spcPts val="0"/>
                        </a:spcBef>
                        <a:spcAft>
                          <a:spcPts val="0"/>
                        </a:spcAft>
                        <a:buNone/>
                      </a:pPr>
                      <a:r>
                        <a:rPr lang="en">
                          <a:latin typeface="Roboto"/>
                          <a:ea typeface="Roboto"/>
                          <a:cs typeface="Roboto"/>
                          <a:sym typeface="Roboto"/>
                        </a:rPr>
                        <a:t>X, y</a:t>
                      </a:r>
                      <a:endParaRPr>
                        <a:latin typeface="Roboto"/>
                        <a:ea typeface="Roboto"/>
                        <a:cs typeface="Roboto"/>
                        <a:sym typeface="Roboto"/>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gridSpan="3">
                  <a:txBody>
                    <a:bodyPr/>
                    <a:lstStyle/>
                    <a:p>
                      <a:pPr marL="457200" lvl="0" indent="-317500" algn="l" rtl="0">
                        <a:lnSpc>
                          <a:spcPct val="115000"/>
                        </a:lnSpc>
                        <a:spcBef>
                          <a:spcPts val="0"/>
                        </a:spcBef>
                        <a:spcAft>
                          <a:spcPts val="0"/>
                        </a:spcAft>
                        <a:buClr>
                          <a:schemeClr val="dk2"/>
                        </a:buClr>
                        <a:buSzPts val="1400"/>
                        <a:buFont typeface="Roboto"/>
                        <a:buChar char="-"/>
                      </a:pPr>
                      <a:r>
                        <a:rPr lang="en" b="1">
                          <a:solidFill>
                            <a:schemeClr val="dk2"/>
                          </a:solidFill>
                          <a:latin typeface="Roboto"/>
                          <a:ea typeface="Roboto"/>
                          <a:cs typeface="Roboto"/>
                          <a:sym typeface="Roboto"/>
                        </a:rPr>
                        <a:t>X</a:t>
                      </a:r>
                      <a:r>
                        <a:rPr lang="en">
                          <a:solidFill>
                            <a:schemeClr val="dk2"/>
                          </a:solidFill>
                          <a:latin typeface="Roboto"/>
                          <a:ea typeface="Roboto"/>
                          <a:cs typeface="Roboto"/>
                          <a:sym typeface="Roboto"/>
                        </a:rPr>
                        <a:t>:</a:t>
                      </a:r>
                      <a:r>
                        <a:rPr lang="en" b="1">
                          <a:solidFill>
                            <a:schemeClr val="dk2"/>
                          </a:solidFill>
                          <a:latin typeface="Roboto"/>
                          <a:ea typeface="Roboto"/>
                          <a:cs typeface="Roboto"/>
                          <a:sym typeface="Roboto"/>
                        </a:rPr>
                        <a:t> </a:t>
                      </a:r>
                      <a:r>
                        <a:rPr lang="en">
                          <a:solidFill>
                            <a:schemeClr val="dk2"/>
                          </a:solidFill>
                          <a:latin typeface="Roboto"/>
                          <a:ea typeface="Roboto"/>
                          <a:cs typeface="Roboto"/>
                          <a:sym typeface="Roboto"/>
                        </a:rPr>
                        <a:t>weather, demand quantity of bicycle</a:t>
                      </a:r>
                      <a:endParaRPr>
                        <a:solidFill>
                          <a:schemeClr val="dk2"/>
                        </a:solidFill>
                        <a:latin typeface="Roboto"/>
                        <a:ea typeface="Roboto"/>
                        <a:cs typeface="Roboto"/>
                        <a:sym typeface="Roboto"/>
                      </a:endParaRPr>
                    </a:p>
                    <a:p>
                      <a:pPr marL="457200" lvl="0" indent="-317500" algn="l" rtl="0">
                        <a:lnSpc>
                          <a:spcPct val="115000"/>
                        </a:lnSpc>
                        <a:spcBef>
                          <a:spcPts val="0"/>
                        </a:spcBef>
                        <a:spcAft>
                          <a:spcPts val="0"/>
                        </a:spcAft>
                        <a:buClr>
                          <a:schemeClr val="dk2"/>
                        </a:buClr>
                        <a:buSzPts val="1400"/>
                        <a:buFont typeface="Roboto"/>
                        <a:buChar char="-"/>
                      </a:pPr>
                      <a:r>
                        <a:rPr lang="en" b="1">
                          <a:solidFill>
                            <a:schemeClr val="dk2"/>
                          </a:solidFill>
                          <a:latin typeface="Roboto"/>
                          <a:ea typeface="Roboto"/>
                          <a:cs typeface="Roboto"/>
                          <a:sym typeface="Roboto"/>
                        </a:rPr>
                        <a:t>y</a:t>
                      </a:r>
                      <a:r>
                        <a:rPr lang="en">
                          <a:solidFill>
                            <a:schemeClr val="dk2"/>
                          </a:solidFill>
                          <a:latin typeface="Roboto"/>
                          <a:ea typeface="Roboto"/>
                          <a:cs typeface="Roboto"/>
                          <a:sym typeface="Roboto"/>
                        </a:rPr>
                        <a:t>: t (prediction day)’s demand quantity</a:t>
                      </a:r>
                      <a:endParaRPr>
                        <a:latin typeface="Roboto"/>
                        <a:ea typeface="Roboto"/>
                        <a:cs typeface="Roboto"/>
                        <a:sym typeface="Roboto"/>
                      </a:endParaRPr>
                    </a:p>
                  </a:txBody>
                  <a:tcPr marL="91425" marR="91425" marT="91425" marB="91425" anchor="ctr">
                    <a:lnL w="9525" cap="flat" cmpd="sng">
                      <a:solidFill>
                        <a:srgbClr val="9E9E9E"/>
                      </a:solidFill>
                      <a:prstDash val="solid"/>
                      <a:round/>
                      <a:headEnd type="none" w="sm" len="sm"/>
                      <a:tailEnd type="none" w="sm" len="sm"/>
                    </a:lnL>
                  </a:tcPr>
                </a:tc>
                <a:tc hMerge="1">
                  <a:txBody>
                    <a:bodyPr/>
                    <a:lstStyle/>
                    <a:p>
                      <a:endParaRPr lang="ko-Kore-KR"/>
                    </a:p>
                  </a:txBody>
                  <a:tcPr/>
                </a:tc>
                <a:tc hMerge="1">
                  <a:txBody>
                    <a:bodyPr/>
                    <a:lstStyle/>
                    <a:p>
                      <a:endParaRPr lang="ko-Kore-KR"/>
                    </a:p>
                  </a:txBody>
                  <a:tcPr/>
                </a:tc>
                <a:extLst>
                  <a:ext uri="{0D108BD9-81ED-4DB2-BD59-A6C34878D82A}">
                    <a16:rowId xmlns:a16="http://schemas.microsoft.com/office/drawing/2014/main" val="10001"/>
                  </a:ext>
                </a:extLst>
              </a:tr>
              <a:tr h="810500">
                <a:tc>
                  <a:txBody>
                    <a:bodyPr/>
                    <a:lstStyle/>
                    <a:p>
                      <a:pPr marL="0" lvl="0" indent="0" algn="ctr" rtl="0">
                        <a:spcBef>
                          <a:spcPts val="0"/>
                        </a:spcBef>
                        <a:spcAft>
                          <a:spcPts val="0"/>
                        </a:spcAft>
                        <a:buNone/>
                      </a:pPr>
                      <a:r>
                        <a:rPr lang="en">
                          <a:latin typeface="Roboto"/>
                          <a:ea typeface="Roboto"/>
                          <a:cs typeface="Roboto"/>
                          <a:sym typeface="Roboto"/>
                        </a:rPr>
                        <a:t>Sliding window</a:t>
                      </a:r>
                      <a:endParaRPr>
                        <a:latin typeface="Roboto"/>
                        <a:ea typeface="Roboto"/>
                        <a:cs typeface="Roboto"/>
                        <a:sym typeface="Roboto"/>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gridSpan="3">
                  <a:txBody>
                    <a:bodyPr/>
                    <a:lstStyle/>
                    <a:p>
                      <a:pPr marL="457200" lvl="0" indent="-317500" algn="l" rtl="0">
                        <a:lnSpc>
                          <a:spcPct val="115000"/>
                        </a:lnSpc>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3 Days(train) + 1 Day(forcast)</a:t>
                      </a:r>
                      <a:endParaRPr>
                        <a:solidFill>
                          <a:schemeClr val="dk2"/>
                        </a:solidFill>
                        <a:latin typeface="Roboto"/>
                        <a:ea typeface="Roboto"/>
                        <a:cs typeface="Roboto"/>
                        <a:sym typeface="Roboto"/>
                      </a:endParaRPr>
                    </a:p>
                    <a:p>
                      <a:pPr marL="457200" lvl="0" indent="-317500" algn="l" rtl="0">
                        <a:lnSpc>
                          <a:spcPct val="115000"/>
                        </a:lnSpc>
                        <a:spcBef>
                          <a:spcPts val="0"/>
                        </a:spcBef>
                        <a:spcAft>
                          <a:spcPts val="0"/>
                        </a:spcAft>
                        <a:buClr>
                          <a:schemeClr val="dk2"/>
                        </a:buClr>
                        <a:buSzPts val="1400"/>
                        <a:buFont typeface="Roboto"/>
                        <a:buChar char="-"/>
                      </a:pPr>
                      <a:r>
                        <a:rPr lang="en" b="1">
                          <a:solidFill>
                            <a:schemeClr val="dk2"/>
                          </a:solidFill>
                          <a:latin typeface="Roboto"/>
                          <a:ea typeface="Roboto"/>
                          <a:cs typeface="Roboto"/>
                          <a:sym typeface="Roboto"/>
                        </a:rPr>
                        <a:t>X</a:t>
                      </a:r>
                      <a:r>
                        <a:rPr lang="en">
                          <a:solidFill>
                            <a:schemeClr val="dk2"/>
                          </a:solidFill>
                          <a:latin typeface="Roboto"/>
                          <a:ea typeface="Roboto"/>
                          <a:cs typeface="Roboto"/>
                          <a:sym typeface="Roboto"/>
                        </a:rPr>
                        <a:t>: t-3 weather, t-3 demand quantity, t-2 weather, t-2 demand quantity,  t-1 weather, t-1 demand quantity</a:t>
                      </a:r>
                      <a:endParaRPr b="1">
                        <a:solidFill>
                          <a:schemeClr val="dk2"/>
                        </a:solidFill>
                        <a:latin typeface="Roboto"/>
                        <a:ea typeface="Roboto"/>
                        <a:cs typeface="Roboto"/>
                        <a:sym typeface="Roboto"/>
                      </a:endParaRPr>
                    </a:p>
                  </a:txBody>
                  <a:tcPr marL="91425" marR="91425" marT="91425" marB="91425" anchor="ctr">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tc hMerge="1">
                  <a:txBody>
                    <a:bodyPr/>
                    <a:lstStyle/>
                    <a:p>
                      <a:endParaRPr lang="ko-Kore-KR"/>
                    </a:p>
                  </a:txBody>
                  <a:tcPr/>
                </a:tc>
                <a:tc hMerge="1">
                  <a:txBody>
                    <a:bodyPr/>
                    <a:lstStyle/>
                    <a:p>
                      <a:endParaRPr lang="ko-Kore-KR"/>
                    </a:p>
                  </a:txBody>
                  <a:tcPr/>
                </a:tc>
                <a:extLst>
                  <a:ext uri="{0D108BD9-81ED-4DB2-BD59-A6C34878D82A}">
                    <a16:rowId xmlns:a16="http://schemas.microsoft.com/office/drawing/2014/main" val="10002"/>
                  </a:ext>
                </a:extLst>
              </a:tr>
              <a:tr h="398200">
                <a:tc>
                  <a:txBody>
                    <a:bodyPr/>
                    <a:lstStyle/>
                    <a:p>
                      <a:pPr marL="0" lvl="0" indent="0" algn="ctr" rtl="0">
                        <a:spcBef>
                          <a:spcPts val="0"/>
                        </a:spcBef>
                        <a:spcAft>
                          <a:spcPts val="0"/>
                        </a:spcAft>
                        <a:buNone/>
                      </a:pPr>
                      <a:r>
                        <a:rPr lang="en">
                          <a:latin typeface="Roboto"/>
                          <a:ea typeface="Roboto"/>
                          <a:cs typeface="Roboto"/>
                          <a:sym typeface="Roboto"/>
                        </a:rPr>
                        <a:t>Epoch</a:t>
                      </a:r>
                      <a:endParaRPr>
                        <a:latin typeface="Roboto"/>
                        <a:ea typeface="Roboto"/>
                        <a:cs typeface="Roboto"/>
                        <a:sym typeface="Roboto"/>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gridSpan="3">
                  <a:txBody>
                    <a:bodyPr/>
                    <a:lstStyle/>
                    <a:p>
                      <a:pPr marL="457200" lvl="0" indent="-317500" algn="l" rtl="0">
                        <a:spcBef>
                          <a:spcPts val="0"/>
                        </a:spcBef>
                        <a:spcAft>
                          <a:spcPts val="0"/>
                        </a:spcAft>
                        <a:buSzPts val="1400"/>
                        <a:buChar char="-"/>
                      </a:pPr>
                      <a:r>
                        <a:rPr lang="en"/>
                        <a:t>500 times</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ko-Kore-KR"/>
                    </a:p>
                  </a:txBody>
                  <a:tcPr/>
                </a:tc>
                <a:tc hMerge="1">
                  <a:txBody>
                    <a:bodyPr/>
                    <a:lstStyle/>
                    <a:p>
                      <a:endParaRPr lang="ko-Kore-KR"/>
                    </a:p>
                  </a:txBody>
                  <a:tcPr/>
                </a:tc>
                <a:extLst>
                  <a:ext uri="{0D108BD9-81ED-4DB2-BD59-A6C34878D82A}">
                    <a16:rowId xmlns:a16="http://schemas.microsoft.com/office/drawing/2014/main" val="10003"/>
                  </a:ext>
                </a:extLst>
              </a:tr>
            </a:tbl>
          </a:graphicData>
        </a:graphic>
      </p:graphicFrame>
      <p:sp>
        <p:nvSpPr>
          <p:cNvPr id="576" name="Google Shape;576;p58"/>
          <p:cNvSpPr txBox="1"/>
          <p:nvPr/>
        </p:nvSpPr>
        <p:spPr>
          <a:xfrm>
            <a:off x="610575" y="1300750"/>
            <a:ext cx="78135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2"/>
              </a:buClr>
              <a:buSzPts val="1400"/>
              <a:buFont typeface="Arial"/>
              <a:buChar char="-"/>
            </a:pPr>
            <a:r>
              <a:rPr lang="en">
                <a:solidFill>
                  <a:schemeClr val="dk2"/>
                </a:solidFill>
              </a:rPr>
              <a:t>Use sample data: 3,4,5,6,7,8 station weekday data between 2022.01.01 and 2022.12.31</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9"/>
          <p:cNvSpPr/>
          <p:nvPr/>
        </p:nvSpPr>
        <p:spPr>
          <a:xfrm>
            <a:off x="537300" y="1003450"/>
            <a:ext cx="8069100" cy="31233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Comparative model</a:t>
            </a:r>
            <a:endParaRPr>
              <a:solidFill>
                <a:schemeClr val="dk2"/>
              </a:solidFill>
              <a:latin typeface="Roboto"/>
              <a:ea typeface="Roboto"/>
              <a:cs typeface="Roboto"/>
              <a:sym typeface="Roboto"/>
            </a:endParaRPr>
          </a:p>
        </p:txBody>
      </p:sp>
      <p:sp>
        <p:nvSpPr>
          <p:cNvPr id="583" name="Google Shape;583;p59"/>
          <p:cNvSpPr txBox="1">
            <a:spLocks noGrp="1"/>
          </p:cNvSpPr>
          <p:nvPr>
            <p:ph type="subTitle" idx="5"/>
          </p:nvPr>
        </p:nvSpPr>
        <p:spPr>
          <a:xfrm>
            <a:off x="720006" y="1128000"/>
            <a:ext cx="35115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Plot</a:t>
            </a:r>
            <a:endParaRPr/>
          </a:p>
        </p:txBody>
      </p:sp>
      <p:pic>
        <p:nvPicPr>
          <p:cNvPr id="584" name="Google Shape;584;p59"/>
          <p:cNvPicPr preferRelativeResize="0"/>
          <p:nvPr/>
        </p:nvPicPr>
        <p:blipFill>
          <a:blip r:embed="rId3">
            <a:alphaModFix/>
          </a:blip>
          <a:stretch>
            <a:fillRect/>
          </a:stretch>
        </p:blipFill>
        <p:spPr>
          <a:xfrm>
            <a:off x="2796925" y="1234950"/>
            <a:ext cx="5731226" cy="2865575"/>
          </a:xfrm>
          <a:prstGeom prst="rect">
            <a:avLst/>
          </a:prstGeom>
          <a:noFill/>
          <a:ln>
            <a:noFill/>
          </a:ln>
        </p:spPr>
      </p:pic>
      <p:graphicFrame>
        <p:nvGraphicFramePr>
          <p:cNvPr id="585" name="Google Shape;585;p59"/>
          <p:cNvGraphicFramePr/>
          <p:nvPr/>
        </p:nvGraphicFramePr>
        <p:xfrm>
          <a:off x="586625" y="1875888"/>
          <a:ext cx="3000000" cy="3000000"/>
        </p:xfrm>
        <a:graphic>
          <a:graphicData uri="http://schemas.openxmlformats.org/drawingml/2006/table">
            <a:tbl>
              <a:tblPr>
                <a:noFill/>
                <a:tableStyleId>{8A5AFFBC-EB84-4E34-873E-469129B30C2D}</a:tableStyleId>
              </a:tblPr>
              <a:tblGrid>
                <a:gridCol w="559650">
                  <a:extLst>
                    <a:ext uri="{9D8B030D-6E8A-4147-A177-3AD203B41FA5}">
                      <a16:colId xmlns:a16="http://schemas.microsoft.com/office/drawing/2014/main" val="20000"/>
                    </a:ext>
                  </a:extLst>
                </a:gridCol>
                <a:gridCol w="547825">
                  <a:extLst>
                    <a:ext uri="{9D8B030D-6E8A-4147-A177-3AD203B41FA5}">
                      <a16:colId xmlns:a16="http://schemas.microsoft.com/office/drawing/2014/main" val="20001"/>
                    </a:ext>
                  </a:extLst>
                </a:gridCol>
                <a:gridCol w="585925">
                  <a:extLst>
                    <a:ext uri="{9D8B030D-6E8A-4147-A177-3AD203B41FA5}">
                      <a16:colId xmlns:a16="http://schemas.microsoft.com/office/drawing/2014/main" val="20002"/>
                    </a:ext>
                  </a:extLst>
                </a:gridCol>
                <a:gridCol w="509725">
                  <a:extLst>
                    <a:ext uri="{9D8B030D-6E8A-4147-A177-3AD203B41FA5}">
                      <a16:colId xmlns:a16="http://schemas.microsoft.com/office/drawing/2014/main" val="20003"/>
                    </a:ext>
                  </a:extLst>
                </a:gridCol>
              </a:tblGrid>
              <a:tr h="332175">
                <a:tc>
                  <a:txBody>
                    <a:bodyPr/>
                    <a:lstStyle/>
                    <a:p>
                      <a:pPr marL="0" lvl="0" indent="0" algn="ctr" rtl="0">
                        <a:spcBef>
                          <a:spcPts val="0"/>
                        </a:spcBef>
                        <a:spcAft>
                          <a:spcPts val="0"/>
                        </a:spcAft>
                        <a:buNone/>
                      </a:pPr>
                      <a:r>
                        <a:rPr lang="en" sz="800" b="1">
                          <a:latin typeface="Roboto"/>
                          <a:ea typeface="Roboto"/>
                          <a:cs typeface="Roboto"/>
                          <a:sym typeface="Roboto"/>
                        </a:rPr>
                        <a:t>Model</a:t>
                      </a:r>
                      <a:endParaRPr sz="800">
                        <a:latin typeface="Roboto"/>
                        <a:ea typeface="Roboto"/>
                        <a:cs typeface="Roboto"/>
                        <a:sym typeface="Roboto"/>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800" b="1">
                          <a:latin typeface="Roboto"/>
                          <a:ea typeface="Roboto"/>
                          <a:cs typeface="Roboto"/>
                          <a:sym typeface="Roboto"/>
                        </a:rPr>
                        <a:t>LSTM</a:t>
                      </a:r>
                      <a:endParaRPr sz="800" b="1">
                        <a:latin typeface="Roboto"/>
                        <a:ea typeface="Roboto"/>
                        <a:cs typeface="Roboto"/>
                        <a:sym typeface="Roboto"/>
                      </a:endParaRPr>
                    </a:p>
                  </a:txBody>
                  <a:tcPr marL="91425" marR="91425" marT="91425" marB="91425" anchor="ctr"/>
                </a:tc>
                <a:tc>
                  <a:txBody>
                    <a:bodyPr/>
                    <a:lstStyle/>
                    <a:p>
                      <a:pPr marL="0" lvl="0" indent="0" algn="ctr" rtl="0">
                        <a:spcBef>
                          <a:spcPts val="0"/>
                        </a:spcBef>
                        <a:spcAft>
                          <a:spcPts val="0"/>
                        </a:spcAft>
                        <a:buNone/>
                      </a:pPr>
                      <a:r>
                        <a:rPr lang="en" sz="800" b="1">
                          <a:latin typeface="Roboto"/>
                          <a:ea typeface="Roboto"/>
                          <a:cs typeface="Roboto"/>
                          <a:sym typeface="Roboto"/>
                        </a:rPr>
                        <a:t>XGBoost</a:t>
                      </a:r>
                      <a:endParaRPr sz="800" b="1">
                        <a:latin typeface="Roboto"/>
                        <a:ea typeface="Roboto"/>
                        <a:cs typeface="Roboto"/>
                        <a:sym typeface="Roboto"/>
                      </a:endParaRPr>
                    </a:p>
                  </a:txBody>
                  <a:tcPr marL="91425" marR="91425" marT="91425" marB="91425" anchor="ctr"/>
                </a:tc>
                <a:tc>
                  <a:txBody>
                    <a:bodyPr/>
                    <a:lstStyle/>
                    <a:p>
                      <a:pPr marL="0" lvl="0" indent="0" algn="ctr" rtl="0">
                        <a:spcBef>
                          <a:spcPts val="0"/>
                        </a:spcBef>
                        <a:spcAft>
                          <a:spcPts val="0"/>
                        </a:spcAft>
                        <a:buNone/>
                      </a:pPr>
                      <a:r>
                        <a:rPr lang="en" sz="800" b="1">
                          <a:latin typeface="Roboto"/>
                          <a:ea typeface="Roboto"/>
                          <a:cs typeface="Roboto"/>
                          <a:sym typeface="Roboto"/>
                        </a:rPr>
                        <a:t>ARIMA</a:t>
                      </a:r>
                      <a:endParaRPr sz="800" b="1">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0"/>
                  </a:ext>
                </a:extLst>
              </a:tr>
              <a:tr h="333875">
                <a:tc>
                  <a:txBody>
                    <a:bodyPr/>
                    <a:lstStyle/>
                    <a:p>
                      <a:pPr marL="0" lvl="0" indent="0" algn="ctr" rtl="0">
                        <a:spcBef>
                          <a:spcPts val="0"/>
                        </a:spcBef>
                        <a:spcAft>
                          <a:spcPts val="0"/>
                        </a:spcAft>
                        <a:buNone/>
                      </a:pPr>
                      <a:r>
                        <a:rPr lang="en" sz="800">
                          <a:latin typeface="Roboto"/>
                          <a:ea typeface="Roboto"/>
                          <a:cs typeface="Roboto"/>
                          <a:sym typeface="Roboto"/>
                        </a:rPr>
                        <a:t>RMSE</a:t>
                      </a:r>
                      <a:endParaRPr sz="800">
                        <a:latin typeface="Roboto"/>
                        <a:ea typeface="Roboto"/>
                        <a:cs typeface="Roboto"/>
                        <a:sym typeface="Roboto"/>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800">
                          <a:latin typeface="Roboto"/>
                          <a:ea typeface="Roboto"/>
                          <a:cs typeface="Roboto"/>
                          <a:sym typeface="Roboto"/>
                        </a:rPr>
                        <a:t>27.2</a:t>
                      </a:r>
                      <a:endParaRPr sz="800">
                        <a:latin typeface="Roboto"/>
                        <a:ea typeface="Roboto"/>
                        <a:cs typeface="Roboto"/>
                        <a:sym typeface="Roboto"/>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800">
                          <a:latin typeface="Roboto"/>
                          <a:ea typeface="Roboto"/>
                          <a:cs typeface="Roboto"/>
                          <a:sym typeface="Roboto"/>
                        </a:rPr>
                        <a:t>24.4</a:t>
                      </a:r>
                      <a:endParaRPr sz="800">
                        <a:latin typeface="Roboto"/>
                        <a:ea typeface="Roboto"/>
                        <a:cs typeface="Roboto"/>
                        <a:sym typeface="Roboto"/>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800">
                          <a:latin typeface="Roboto"/>
                          <a:ea typeface="Roboto"/>
                          <a:cs typeface="Roboto"/>
                          <a:sym typeface="Roboto"/>
                        </a:rPr>
                        <a:t>32.5</a:t>
                      </a:r>
                      <a:endParaRPr sz="800">
                        <a:latin typeface="Roboto"/>
                        <a:ea typeface="Roboto"/>
                        <a:cs typeface="Roboto"/>
                        <a:sym typeface="Roboto"/>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0"/>
          <p:cNvSpPr/>
          <p:nvPr/>
        </p:nvSpPr>
        <p:spPr>
          <a:xfrm>
            <a:off x="1284875" y="1128975"/>
            <a:ext cx="6880200" cy="2885400"/>
          </a:xfrm>
          <a:prstGeom prst="rect">
            <a:avLst/>
          </a:prstGeom>
          <a:solidFill>
            <a:schemeClr val="accent4"/>
          </a:solidFill>
          <a:ln>
            <a:noFill/>
          </a:ln>
          <a:effectLst>
            <a:outerShdw blurRad="157163" dist="114300" dir="456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0"/>
          <p:cNvSpPr txBox="1">
            <a:spLocks noGrp="1"/>
          </p:cNvSpPr>
          <p:nvPr>
            <p:ph type="title"/>
          </p:nvPr>
        </p:nvSpPr>
        <p:spPr>
          <a:xfrm>
            <a:off x="2393975" y="1838963"/>
            <a:ext cx="4715400" cy="7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sz="3000">
              <a:latin typeface="Roboto"/>
              <a:ea typeface="Roboto"/>
              <a:cs typeface="Roboto"/>
              <a:sym typeface="Roboto"/>
            </a:endParaRPr>
          </a:p>
        </p:txBody>
      </p:sp>
      <p:grpSp>
        <p:nvGrpSpPr>
          <p:cNvPr id="592" name="Google Shape;592;p60"/>
          <p:cNvGrpSpPr/>
          <p:nvPr/>
        </p:nvGrpSpPr>
        <p:grpSpPr>
          <a:xfrm>
            <a:off x="7551253" y="537213"/>
            <a:ext cx="613849" cy="147600"/>
            <a:chOff x="7896778" y="539500"/>
            <a:chExt cx="613849" cy="147600"/>
          </a:xfrm>
        </p:grpSpPr>
        <p:sp>
          <p:nvSpPr>
            <p:cNvPr id="593" name="Google Shape;593;p60"/>
            <p:cNvSpPr/>
            <p:nvPr/>
          </p:nvSpPr>
          <p:spPr>
            <a:xfrm>
              <a:off x="7896778"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0"/>
            <p:cNvSpPr/>
            <p:nvPr/>
          </p:nvSpPr>
          <p:spPr>
            <a:xfrm>
              <a:off x="8129903"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0"/>
            <p:cNvSpPr/>
            <p:nvPr/>
          </p:nvSpPr>
          <p:spPr>
            <a:xfrm>
              <a:off x="8363027"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6" name="Google Shape;596;p60"/>
          <p:cNvCxnSpPr/>
          <p:nvPr/>
        </p:nvCxnSpPr>
        <p:spPr>
          <a:xfrm>
            <a:off x="2500913" y="2651000"/>
            <a:ext cx="4848300" cy="0"/>
          </a:xfrm>
          <a:prstGeom prst="straightConnector1">
            <a:avLst/>
          </a:prstGeom>
          <a:noFill/>
          <a:ln w="9525" cap="flat" cmpd="sng">
            <a:solidFill>
              <a:schemeClr val="dk2"/>
            </a:solidFill>
            <a:prstDash val="solid"/>
            <a:round/>
            <a:headEnd type="none" w="med" len="med"/>
            <a:tailEnd type="none" w="med" len="med"/>
          </a:ln>
        </p:spPr>
      </p:cxnSp>
      <p:sp>
        <p:nvSpPr>
          <p:cNvPr id="597" name="Google Shape;597;p60"/>
          <p:cNvSpPr/>
          <p:nvPr/>
        </p:nvSpPr>
        <p:spPr>
          <a:xfrm>
            <a:off x="456138" y="1754175"/>
            <a:ext cx="1635000" cy="16350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8" name="Google Shape;598;p60"/>
          <p:cNvSpPr txBox="1">
            <a:spLocks noGrp="1"/>
          </p:cNvSpPr>
          <p:nvPr>
            <p:ph type="title" idx="3"/>
          </p:nvPr>
        </p:nvSpPr>
        <p:spPr>
          <a:xfrm>
            <a:off x="727038" y="2150775"/>
            <a:ext cx="10932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05</a:t>
            </a:r>
            <a:endParaRPr/>
          </a:p>
        </p:txBody>
      </p:sp>
      <p:grpSp>
        <p:nvGrpSpPr>
          <p:cNvPr id="599" name="Google Shape;599;p60"/>
          <p:cNvGrpSpPr/>
          <p:nvPr/>
        </p:nvGrpSpPr>
        <p:grpSpPr>
          <a:xfrm>
            <a:off x="7551253" y="537213"/>
            <a:ext cx="613849" cy="147600"/>
            <a:chOff x="7896778" y="539500"/>
            <a:chExt cx="613849" cy="147600"/>
          </a:xfrm>
        </p:grpSpPr>
        <p:sp>
          <p:nvSpPr>
            <p:cNvPr id="600" name="Google Shape;600;p60"/>
            <p:cNvSpPr/>
            <p:nvPr/>
          </p:nvSpPr>
          <p:spPr>
            <a:xfrm>
              <a:off x="7896778"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0"/>
            <p:cNvSpPr/>
            <p:nvPr/>
          </p:nvSpPr>
          <p:spPr>
            <a:xfrm>
              <a:off x="8129903"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0"/>
            <p:cNvSpPr/>
            <p:nvPr/>
          </p:nvSpPr>
          <p:spPr>
            <a:xfrm>
              <a:off x="8363027"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60"/>
          <p:cNvSpPr txBox="1">
            <a:spLocks noGrp="1"/>
          </p:cNvSpPr>
          <p:nvPr>
            <p:ph type="subTitle" idx="1"/>
          </p:nvPr>
        </p:nvSpPr>
        <p:spPr>
          <a:xfrm>
            <a:off x="2461500" y="2733639"/>
            <a:ext cx="3943200" cy="570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b="1"/>
              <a:t>Result of GCN</a:t>
            </a:r>
            <a:br>
              <a:rPr lang="en" b="1"/>
            </a:br>
            <a:r>
              <a:rPr lang="en" b="1"/>
              <a:t>Hyper-parameter tuning</a:t>
            </a:r>
            <a:endParaRPr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61"/>
          <p:cNvSpPr/>
          <p:nvPr/>
        </p:nvSpPr>
        <p:spPr>
          <a:xfrm>
            <a:off x="537300" y="1155850"/>
            <a:ext cx="8069100" cy="31233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a:t>
            </a:r>
            <a:endParaRPr>
              <a:solidFill>
                <a:schemeClr val="dk2"/>
              </a:solidFill>
              <a:latin typeface="Roboto"/>
              <a:ea typeface="Roboto"/>
              <a:cs typeface="Roboto"/>
              <a:sym typeface="Roboto"/>
            </a:endParaRPr>
          </a:p>
        </p:txBody>
      </p:sp>
      <p:graphicFrame>
        <p:nvGraphicFramePr>
          <p:cNvPr id="610" name="Google Shape;610;p61"/>
          <p:cNvGraphicFramePr/>
          <p:nvPr/>
        </p:nvGraphicFramePr>
        <p:xfrm>
          <a:off x="1708200" y="2272925"/>
          <a:ext cx="3000000" cy="3000000"/>
        </p:xfrm>
        <a:graphic>
          <a:graphicData uri="http://schemas.openxmlformats.org/drawingml/2006/table">
            <a:tbl>
              <a:tblPr>
                <a:noFill/>
                <a:tableStyleId>{8A5AFFBC-EB84-4E34-873E-469129B30C2D}</a:tableStyleId>
              </a:tblPr>
              <a:tblGrid>
                <a:gridCol w="3270500">
                  <a:extLst>
                    <a:ext uri="{9D8B030D-6E8A-4147-A177-3AD203B41FA5}">
                      <a16:colId xmlns:a16="http://schemas.microsoft.com/office/drawing/2014/main" val="20000"/>
                    </a:ext>
                  </a:extLst>
                </a:gridCol>
                <a:gridCol w="8773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Input category</a:t>
                      </a:r>
                      <a:endParaRPr/>
                    </a:p>
                  </a:txBody>
                  <a:tcPr marL="91425" marR="91425" marT="91425" marB="91425"/>
                </a:tc>
                <a:tc>
                  <a:txBody>
                    <a:bodyPr/>
                    <a:lstStyle/>
                    <a:p>
                      <a:pPr marL="0" lvl="0" indent="0" algn="ctr" rtl="0">
                        <a:spcBef>
                          <a:spcPts val="0"/>
                        </a:spcBef>
                        <a:spcAft>
                          <a:spcPts val="0"/>
                        </a:spcAft>
                        <a:buNone/>
                      </a:pPr>
                      <a:r>
                        <a:rPr lang="en"/>
                        <a:t>RMSE</a:t>
                      </a:r>
                      <a:endParaRPr/>
                    </a:p>
                  </a:txBody>
                  <a:tcPr marL="91425" marR="91425" marT="91425" marB="91425" anchor="ct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Time </a:t>
                      </a:r>
                      <a:endParaRPr/>
                    </a:p>
                  </a:txBody>
                  <a:tcPr marL="91425" marR="91425" marT="91425" marB="91425"/>
                </a:tc>
                <a:tc>
                  <a:txBody>
                    <a:bodyPr/>
                    <a:lstStyle/>
                    <a:p>
                      <a:pPr marL="0" lvl="0" indent="0" algn="ctr" rtl="0">
                        <a:spcBef>
                          <a:spcPts val="0"/>
                        </a:spcBef>
                        <a:spcAft>
                          <a:spcPts val="0"/>
                        </a:spcAft>
                        <a:buNone/>
                      </a:pPr>
                      <a:r>
                        <a:rPr lang="en"/>
                        <a:t>33.9</a:t>
                      </a:r>
                      <a:endParaRPr/>
                    </a:p>
                  </a:txBody>
                  <a:tcPr marL="91425" marR="91425" marT="91425" marB="91425" anchor="ct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Time + Weather (GCN-UP)</a:t>
                      </a:r>
                      <a:endParaRPr/>
                    </a:p>
                  </a:txBody>
                  <a:tcPr marL="91425" marR="91425" marT="91425" marB="91425"/>
                </a:tc>
                <a:tc>
                  <a:txBody>
                    <a:bodyPr/>
                    <a:lstStyle/>
                    <a:p>
                      <a:pPr marL="0" lvl="0" indent="0" algn="ctr" rtl="0">
                        <a:spcBef>
                          <a:spcPts val="0"/>
                        </a:spcBef>
                        <a:spcAft>
                          <a:spcPts val="0"/>
                        </a:spcAft>
                        <a:buNone/>
                      </a:pPr>
                      <a:r>
                        <a:rPr lang="en"/>
                        <a:t>9.84</a:t>
                      </a:r>
                      <a:endParaRPr/>
                    </a:p>
                  </a:txBody>
                  <a:tcPr marL="91425" marR="91425" marT="91425" marB="91425" anchor="ct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Time + Weather + Spatial (GCN-PRO) </a:t>
                      </a:r>
                      <a:endParaRPr/>
                    </a:p>
                  </a:txBody>
                  <a:tcPr marL="91425" marR="91425" marT="91425" marB="91425"/>
                </a:tc>
                <a:tc>
                  <a:txBody>
                    <a:bodyPr/>
                    <a:lstStyle/>
                    <a:p>
                      <a:pPr marL="0" lvl="0" indent="0" algn="ctr" rtl="0">
                        <a:spcBef>
                          <a:spcPts val="0"/>
                        </a:spcBef>
                        <a:spcAft>
                          <a:spcPts val="0"/>
                        </a:spcAft>
                        <a:buNone/>
                      </a:pPr>
                      <a:r>
                        <a:rPr lang="en"/>
                        <a:t>9.52</a:t>
                      </a:r>
                      <a:endParaRPr/>
                    </a:p>
                  </a:txBody>
                  <a:tcPr marL="91425" marR="91425" marT="91425" marB="91425" anchor="ctr"/>
                </a:tc>
                <a:extLst>
                  <a:ext uri="{0D108BD9-81ED-4DB2-BD59-A6C34878D82A}">
                    <a16:rowId xmlns:a16="http://schemas.microsoft.com/office/drawing/2014/main" val="10003"/>
                  </a:ext>
                </a:extLst>
              </a:tr>
            </a:tbl>
          </a:graphicData>
        </a:graphic>
      </p:graphicFrame>
      <p:sp>
        <p:nvSpPr>
          <p:cNvPr id="611" name="Google Shape;611;p61"/>
          <p:cNvSpPr txBox="1"/>
          <p:nvPr/>
        </p:nvSpPr>
        <p:spPr>
          <a:xfrm>
            <a:off x="1026075" y="1306775"/>
            <a:ext cx="7297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latin typeface="Roboto"/>
                <a:ea typeface="Roboto"/>
                <a:cs typeface="Roboto"/>
                <a:sym typeface="Roboto"/>
              </a:rPr>
              <a:t>The model incorporating spatial features </a:t>
            </a:r>
            <a:r>
              <a:rPr lang="en" sz="1500">
                <a:solidFill>
                  <a:schemeClr val="dk1"/>
                </a:solidFill>
                <a:latin typeface="Roboto"/>
                <a:ea typeface="Roboto"/>
                <a:cs typeface="Roboto"/>
                <a:sym typeface="Roboto"/>
              </a:rPr>
              <a:t>exhibited a </a:t>
            </a:r>
            <a:r>
              <a:rPr lang="en" sz="1500" b="1">
                <a:solidFill>
                  <a:schemeClr val="dk1"/>
                </a:solidFill>
                <a:latin typeface="Roboto"/>
                <a:ea typeface="Roboto"/>
                <a:cs typeface="Roboto"/>
                <a:sym typeface="Roboto"/>
              </a:rPr>
              <a:t>3% reduction in RMSE</a:t>
            </a:r>
            <a:r>
              <a:rPr lang="en" sz="1500">
                <a:solidFill>
                  <a:schemeClr val="dk1"/>
                </a:solidFill>
                <a:latin typeface="Roboto"/>
                <a:ea typeface="Roboto"/>
                <a:cs typeface="Roboto"/>
                <a:sym typeface="Roboto"/>
              </a:rPr>
              <a:t> compared to the baseline model</a:t>
            </a:r>
            <a:r>
              <a:rPr lang="en" sz="1700">
                <a:solidFill>
                  <a:schemeClr val="dk1"/>
                </a:solidFill>
                <a:latin typeface="Roboto"/>
                <a:ea typeface="Roboto"/>
                <a:cs typeface="Roboto"/>
                <a:sym typeface="Roboto"/>
              </a:rPr>
              <a:t>.</a:t>
            </a:r>
            <a:r>
              <a:rPr lang="en">
                <a:latin typeface="Roboto"/>
                <a:ea typeface="Roboto"/>
                <a:cs typeface="Roboto"/>
                <a:sym typeface="Roboto"/>
              </a:rPr>
              <a:t> (</a:t>
            </a:r>
            <a:r>
              <a:rPr lang="en" b="1">
                <a:latin typeface="Roboto"/>
                <a:ea typeface="Roboto"/>
                <a:cs typeface="Roboto"/>
                <a:sym typeface="Roboto"/>
              </a:rPr>
              <a:t>Standard: May 31th</a:t>
            </a:r>
            <a:r>
              <a:rPr lang="en">
                <a:latin typeface="Roboto"/>
                <a:ea typeface="Roboto"/>
                <a:cs typeface="Roboto"/>
                <a:sym typeface="Roboto"/>
              </a:rPr>
              <a:t>)</a:t>
            </a:r>
            <a:endParaRPr>
              <a:latin typeface="Roboto"/>
              <a:ea typeface="Roboto"/>
              <a:cs typeface="Roboto"/>
              <a:sym typeface="Roboto"/>
            </a:endParaRPr>
          </a:p>
        </p:txBody>
      </p:sp>
      <p:sp>
        <p:nvSpPr>
          <p:cNvPr id="612" name="Google Shape;612;p61"/>
          <p:cNvSpPr txBox="1"/>
          <p:nvPr/>
        </p:nvSpPr>
        <p:spPr>
          <a:xfrm>
            <a:off x="6106800" y="2726775"/>
            <a:ext cx="2317200" cy="67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374151"/>
                </a:solidFill>
                <a:highlight>
                  <a:schemeClr val="accent6"/>
                </a:highlight>
                <a:latin typeface="Roboto"/>
                <a:ea typeface="Roboto"/>
                <a:cs typeface="Roboto"/>
                <a:sym typeface="Roboto"/>
              </a:rPr>
              <a:t>After </a:t>
            </a:r>
            <a:r>
              <a:rPr lang="en" sz="1500" b="1">
                <a:solidFill>
                  <a:srgbClr val="374151"/>
                </a:solidFill>
                <a:highlight>
                  <a:schemeClr val="accent6"/>
                </a:highlight>
                <a:latin typeface="Roboto"/>
                <a:ea typeface="Roboto"/>
                <a:cs typeface="Roboto"/>
                <a:sym typeface="Roboto"/>
              </a:rPr>
              <a:t>5 repetitions</a:t>
            </a:r>
            <a:r>
              <a:rPr lang="en" sz="1500">
                <a:solidFill>
                  <a:srgbClr val="374151"/>
                </a:solidFill>
                <a:highlight>
                  <a:schemeClr val="accent6"/>
                </a:highlight>
                <a:latin typeface="Roboto"/>
                <a:ea typeface="Roboto"/>
                <a:cs typeface="Roboto"/>
                <a:sym typeface="Roboto"/>
              </a:rPr>
              <a:t>, </a:t>
            </a:r>
            <a:endParaRPr sz="1500">
              <a:solidFill>
                <a:srgbClr val="374151"/>
              </a:solidFill>
              <a:highlight>
                <a:schemeClr val="accent6"/>
              </a:highlight>
              <a:latin typeface="Roboto"/>
              <a:ea typeface="Roboto"/>
              <a:cs typeface="Roboto"/>
              <a:sym typeface="Roboto"/>
            </a:endParaRPr>
          </a:p>
          <a:p>
            <a:pPr marL="0" lvl="0" indent="0" algn="l" rtl="0">
              <a:spcBef>
                <a:spcPts val="0"/>
              </a:spcBef>
              <a:spcAft>
                <a:spcPts val="0"/>
              </a:spcAft>
              <a:buNone/>
            </a:pPr>
            <a:r>
              <a:rPr lang="en" sz="1500">
                <a:solidFill>
                  <a:srgbClr val="374151"/>
                </a:solidFill>
                <a:highlight>
                  <a:schemeClr val="accent6"/>
                </a:highlight>
                <a:latin typeface="Roboto"/>
                <a:ea typeface="Roboto"/>
                <a:cs typeface="Roboto"/>
                <a:sym typeface="Roboto"/>
              </a:rPr>
              <a:t>take the </a:t>
            </a:r>
            <a:r>
              <a:rPr lang="en" sz="1500" b="1">
                <a:solidFill>
                  <a:srgbClr val="374151"/>
                </a:solidFill>
                <a:highlight>
                  <a:schemeClr val="accent6"/>
                </a:highlight>
                <a:latin typeface="Roboto"/>
                <a:ea typeface="Roboto"/>
                <a:cs typeface="Roboto"/>
                <a:sym typeface="Roboto"/>
              </a:rPr>
              <a:t>average RMSE</a:t>
            </a:r>
            <a:endParaRPr sz="1700" b="1">
              <a:highlight>
                <a:schemeClr val="accent6"/>
              </a:highlight>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62"/>
          <p:cNvSpPr/>
          <p:nvPr/>
        </p:nvSpPr>
        <p:spPr>
          <a:xfrm>
            <a:off x="1284875" y="1128975"/>
            <a:ext cx="6880200" cy="2885400"/>
          </a:xfrm>
          <a:prstGeom prst="rect">
            <a:avLst/>
          </a:prstGeom>
          <a:solidFill>
            <a:schemeClr val="accent4"/>
          </a:solidFill>
          <a:ln>
            <a:noFill/>
          </a:ln>
          <a:effectLst>
            <a:outerShdw blurRad="157163" dist="114300" dir="456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2"/>
          <p:cNvSpPr txBox="1">
            <a:spLocks noGrp="1"/>
          </p:cNvSpPr>
          <p:nvPr>
            <p:ph type="title"/>
          </p:nvPr>
        </p:nvSpPr>
        <p:spPr>
          <a:xfrm>
            <a:off x="2429925" y="1903875"/>
            <a:ext cx="4715400" cy="7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plan</a:t>
            </a:r>
            <a:endParaRPr/>
          </a:p>
          <a:p>
            <a:pPr marL="0" lvl="0" indent="0" algn="l" rtl="0">
              <a:spcBef>
                <a:spcPts val="0"/>
              </a:spcBef>
              <a:spcAft>
                <a:spcPts val="0"/>
              </a:spcAft>
              <a:buNone/>
            </a:pPr>
            <a:endParaRPr sz="3000">
              <a:latin typeface="Roboto"/>
              <a:ea typeface="Roboto"/>
              <a:cs typeface="Roboto"/>
              <a:sym typeface="Roboto"/>
            </a:endParaRPr>
          </a:p>
        </p:txBody>
      </p:sp>
      <p:grpSp>
        <p:nvGrpSpPr>
          <p:cNvPr id="619" name="Google Shape;619;p62"/>
          <p:cNvGrpSpPr/>
          <p:nvPr/>
        </p:nvGrpSpPr>
        <p:grpSpPr>
          <a:xfrm>
            <a:off x="7551253" y="537213"/>
            <a:ext cx="613849" cy="147600"/>
            <a:chOff x="7896778" y="539500"/>
            <a:chExt cx="613849" cy="147600"/>
          </a:xfrm>
        </p:grpSpPr>
        <p:sp>
          <p:nvSpPr>
            <p:cNvPr id="620" name="Google Shape;620;p62"/>
            <p:cNvSpPr/>
            <p:nvPr/>
          </p:nvSpPr>
          <p:spPr>
            <a:xfrm>
              <a:off x="7896778"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2"/>
            <p:cNvSpPr/>
            <p:nvPr/>
          </p:nvSpPr>
          <p:spPr>
            <a:xfrm>
              <a:off x="8129903"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62"/>
            <p:cNvSpPr/>
            <p:nvPr/>
          </p:nvSpPr>
          <p:spPr>
            <a:xfrm>
              <a:off x="8363027"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23" name="Google Shape;623;p62"/>
          <p:cNvCxnSpPr/>
          <p:nvPr/>
        </p:nvCxnSpPr>
        <p:spPr>
          <a:xfrm>
            <a:off x="2536863" y="2783463"/>
            <a:ext cx="4848300" cy="0"/>
          </a:xfrm>
          <a:prstGeom prst="straightConnector1">
            <a:avLst/>
          </a:prstGeom>
          <a:noFill/>
          <a:ln w="9525" cap="flat" cmpd="sng">
            <a:solidFill>
              <a:schemeClr val="dk2"/>
            </a:solidFill>
            <a:prstDash val="solid"/>
            <a:round/>
            <a:headEnd type="none" w="med" len="med"/>
            <a:tailEnd type="none" w="med" len="med"/>
          </a:ln>
        </p:spPr>
      </p:cxnSp>
      <p:sp>
        <p:nvSpPr>
          <p:cNvPr id="624" name="Google Shape;624;p62"/>
          <p:cNvSpPr/>
          <p:nvPr/>
        </p:nvSpPr>
        <p:spPr>
          <a:xfrm>
            <a:off x="456138" y="1754175"/>
            <a:ext cx="1635000" cy="1635000"/>
          </a:xfrm>
          <a:prstGeom prst="diamond">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5" name="Google Shape;625;p62"/>
          <p:cNvSpPr txBox="1">
            <a:spLocks noGrp="1"/>
          </p:cNvSpPr>
          <p:nvPr>
            <p:ph type="title" idx="3"/>
          </p:nvPr>
        </p:nvSpPr>
        <p:spPr>
          <a:xfrm>
            <a:off x="727038" y="2150775"/>
            <a:ext cx="10932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grpSp>
        <p:nvGrpSpPr>
          <p:cNvPr id="626" name="Google Shape;626;p62"/>
          <p:cNvGrpSpPr/>
          <p:nvPr/>
        </p:nvGrpSpPr>
        <p:grpSpPr>
          <a:xfrm>
            <a:off x="7551253" y="537213"/>
            <a:ext cx="613849" cy="147600"/>
            <a:chOff x="7896778" y="539500"/>
            <a:chExt cx="613849" cy="147600"/>
          </a:xfrm>
        </p:grpSpPr>
        <p:sp>
          <p:nvSpPr>
            <p:cNvPr id="627" name="Google Shape;627;p62"/>
            <p:cNvSpPr/>
            <p:nvPr/>
          </p:nvSpPr>
          <p:spPr>
            <a:xfrm>
              <a:off x="7896778"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2"/>
            <p:cNvSpPr/>
            <p:nvPr/>
          </p:nvSpPr>
          <p:spPr>
            <a:xfrm>
              <a:off x="8129903"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2"/>
            <p:cNvSpPr/>
            <p:nvPr/>
          </p:nvSpPr>
          <p:spPr>
            <a:xfrm>
              <a:off x="8363027"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 name="Google Shape;630;p62"/>
          <p:cNvSpPr txBox="1">
            <a:spLocks noGrp="1"/>
          </p:cNvSpPr>
          <p:nvPr>
            <p:ph type="subTitle" idx="1"/>
          </p:nvPr>
        </p:nvSpPr>
        <p:spPr>
          <a:xfrm>
            <a:off x="2497450" y="2891476"/>
            <a:ext cx="3943200" cy="348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b="1"/>
              <a:t>Schedule and Todo-list</a:t>
            </a:r>
            <a:endParaRPr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3"/>
          <p:cNvSpPr txBox="1">
            <a:spLocks noGrp="1"/>
          </p:cNvSpPr>
          <p:nvPr>
            <p:ph type="title"/>
          </p:nvPr>
        </p:nvSpPr>
        <p:spPr>
          <a:xfrm>
            <a:off x="720000" y="48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a:t>
            </a:r>
            <a:endParaRPr/>
          </a:p>
        </p:txBody>
      </p:sp>
      <p:sp>
        <p:nvSpPr>
          <p:cNvPr id="636" name="Google Shape;636;p63"/>
          <p:cNvSpPr txBox="1"/>
          <p:nvPr/>
        </p:nvSpPr>
        <p:spPr>
          <a:xfrm>
            <a:off x="2732800" y="1847275"/>
            <a:ext cx="3039000" cy="51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637" name="Google Shape;637;p63"/>
          <p:cNvSpPr/>
          <p:nvPr/>
        </p:nvSpPr>
        <p:spPr>
          <a:xfrm>
            <a:off x="544325" y="4472850"/>
            <a:ext cx="8064900" cy="373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38" name="Google Shape;638;p63"/>
          <p:cNvSpPr/>
          <p:nvPr/>
        </p:nvSpPr>
        <p:spPr>
          <a:xfrm>
            <a:off x="539550" y="619175"/>
            <a:ext cx="8064900" cy="626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aphicFrame>
        <p:nvGraphicFramePr>
          <p:cNvPr id="639" name="Google Shape;639;p63"/>
          <p:cNvGraphicFramePr/>
          <p:nvPr/>
        </p:nvGraphicFramePr>
        <p:xfrm>
          <a:off x="720000" y="695379"/>
          <a:ext cx="3000000" cy="3000000"/>
        </p:xfrm>
        <a:graphic>
          <a:graphicData uri="http://schemas.openxmlformats.org/drawingml/2006/table">
            <a:tbl>
              <a:tblPr>
                <a:noFill/>
                <a:tableStyleId>{8A5AFFBC-EB84-4E34-873E-469129B30C2D}</a:tableStyleId>
              </a:tblPr>
              <a:tblGrid>
                <a:gridCol w="963000">
                  <a:extLst>
                    <a:ext uri="{9D8B030D-6E8A-4147-A177-3AD203B41FA5}">
                      <a16:colId xmlns:a16="http://schemas.microsoft.com/office/drawing/2014/main" val="20000"/>
                    </a:ext>
                  </a:extLst>
                </a:gridCol>
                <a:gridCol w="963000">
                  <a:extLst>
                    <a:ext uri="{9D8B030D-6E8A-4147-A177-3AD203B41FA5}">
                      <a16:colId xmlns:a16="http://schemas.microsoft.com/office/drawing/2014/main" val="20001"/>
                    </a:ext>
                  </a:extLst>
                </a:gridCol>
                <a:gridCol w="963000">
                  <a:extLst>
                    <a:ext uri="{9D8B030D-6E8A-4147-A177-3AD203B41FA5}">
                      <a16:colId xmlns:a16="http://schemas.microsoft.com/office/drawing/2014/main" val="20002"/>
                    </a:ext>
                  </a:extLst>
                </a:gridCol>
                <a:gridCol w="963000">
                  <a:extLst>
                    <a:ext uri="{9D8B030D-6E8A-4147-A177-3AD203B41FA5}">
                      <a16:colId xmlns:a16="http://schemas.microsoft.com/office/drawing/2014/main" val="20003"/>
                    </a:ext>
                  </a:extLst>
                </a:gridCol>
                <a:gridCol w="963000">
                  <a:extLst>
                    <a:ext uri="{9D8B030D-6E8A-4147-A177-3AD203B41FA5}">
                      <a16:colId xmlns:a16="http://schemas.microsoft.com/office/drawing/2014/main" val="20004"/>
                    </a:ext>
                  </a:extLst>
                </a:gridCol>
                <a:gridCol w="963000">
                  <a:extLst>
                    <a:ext uri="{9D8B030D-6E8A-4147-A177-3AD203B41FA5}">
                      <a16:colId xmlns:a16="http://schemas.microsoft.com/office/drawing/2014/main" val="20005"/>
                    </a:ext>
                  </a:extLst>
                </a:gridCol>
                <a:gridCol w="963000">
                  <a:extLst>
                    <a:ext uri="{9D8B030D-6E8A-4147-A177-3AD203B41FA5}">
                      <a16:colId xmlns:a16="http://schemas.microsoft.com/office/drawing/2014/main" val="20006"/>
                    </a:ext>
                  </a:extLst>
                </a:gridCol>
                <a:gridCol w="963000">
                  <a:extLst>
                    <a:ext uri="{9D8B030D-6E8A-4147-A177-3AD203B41FA5}">
                      <a16:colId xmlns:a16="http://schemas.microsoft.com/office/drawing/2014/main" val="20007"/>
                    </a:ext>
                  </a:extLst>
                </a:gridCol>
              </a:tblGrid>
              <a:tr h="348000">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0" marB="0">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0" marB="0">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0" marB="0">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0" marB="0">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0" marB="0">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0" marB="0">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0" marB="0">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0" marB="0">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48000">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0" marB="0">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0" marB="0">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0" marB="0">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0" marB="0">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0" marB="0">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0" marB="0">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0" marB="0">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0" marB="0">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001875">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0" marB="0">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0" marB="0">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0" marB="0">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0" marB="0">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0" marB="0">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0" marB="0">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0" marB="0">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0" marB="0">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56125">
                <a:tc>
                  <a:txBody>
                    <a:bodyPr/>
                    <a:lstStyle/>
                    <a:p>
                      <a:pPr marL="0" lvl="0" indent="0" algn="ctr" rtl="0">
                        <a:spcBef>
                          <a:spcPts val="0"/>
                        </a:spcBef>
                        <a:spcAft>
                          <a:spcPts val="0"/>
                        </a:spcAft>
                        <a:buNone/>
                      </a:pPr>
                      <a:r>
                        <a:rPr lang="en" sz="1200">
                          <a:solidFill>
                            <a:schemeClr val="lt1"/>
                          </a:solidFill>
                          <a:latin typeface="Roboto Medium"/>
                          <a:ea typeface="Roboto Medium"/>
                          <a:cs typeface="Roboto Medium"/>
                          <a:sym typeface="Roboto Medium"/>
                        </a:rPr>
                        <a:t>Week9</a:t>
                      </a:r>
                      <a:endParaRPr sz="1200">
                        <a:solidFill>
                          <a:schemeClr val="lt1"/>
                        </a:solidFill>
                        <a:latin typeface="Roboto Medium"/>
                        <a:ea typeface="Roboto Medium"/>
                        <a:cs typeface="Roboto Medium"/>
                        <a:sym typeface="Roboto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200">
                          <a:solidFill>
                            <a:schemeClr val="lt1"/>
                          </a:solidFill>
                          <a:latin typeface="Roboto Medium"/>
                          <a:ea typeface="Roboto Medium"/>
                          <a:cs typeface="Roboto Medium"/>
                          <a:sym typeface="Roboto Medium"/>
                        </a:rPr>
                        <a:t>Week10</a:t>
                      </a:r>
                      <a:endParaRPr sz="1200">
                        <a:solidFill>
                          <a:schemeClr val="lt1"/>
                        </a:solidFill>
                        <a:latin typeface="Roboto Medium"/>
                        <a:ea typeface="Roboto Medium"/>
                        <a:cs typeface="Roboto Medium"/>
                        <a:sym typeface="Roboto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200" b="1">
                          <a:solidFill>
                            <a:schemeClr val="lt1"/>
                          </a:solidFill>
                          <a:latin typeface="Roboto"/>
                          <a:ea typeface="Roboto"/>
                          <a:cs typeface="Roboto"/>
                          <a:sym typeface="Roboto"/>
                        </a:rPr>
                        <a:t>Week11</a:t>
                      </a:r>
                      <a:endParaRPr sz="1200" b="1">
                        <a:solidFill>
                          <a:schemeClr val="lt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200" b="1">
                          <a:solidFill>
                            <a:schemeClr val="lt1"/>
                          </a:solidFill>
                          <a:latin typeface="Roboto"/>
                          <a:ea typeface="Roboto"/>
                          <a:cs typeface="Roboto"/>
                          <a:sym typeface="Roboto"/>
                        </a:rPr>
                        <a:t>Week12</a:t>
                      </a:r>
                      <a:endParaRPr sz="1200" b="1">
                        <a:solidFill>
                          <a:schemeClr val="lt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200" b="1">
                          <a:solidFill>
                            <a:schemeClr val="lt1"/>
                          </a:solidFill>
                          <a:latin typeface="Roboto"/>
                          <a:ea typeface="Roboto"/>
                          <a:cs typeface="Roboto"/>
                          <a:sym typeface="Roboto"/>
                        </a:rPr>
                        <a:t>Week13</a:t>
                      </a:r>
                      <a:endParaRPr sz="1200" b="1">
                        <a:solidFill>
                          <a:schemeClr val="lt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200" b="1">
                          <a:solidFill>
                            <a:srgbClr val="F5F5F5"/>
                          </a:solidFill>
                          <a:latin typeface="Roboto"/>
                          <a:ea typeface="Roboto"/>
                          <a:cs typeface="Roboto"/>
                          <a:sym typeface="Roboto"/>
                        </a:rPr>
                        <a:t>Week14</a:t>
                      </a:r>
                      <a:endParaRPr sz="1200" b="1">
                        <a:solidFill>
                          <a:schemeClr val="lt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200" b="1">
                          <a:solidFill>
                            <a:srgbClr val="F5F5F5"/>
                          </a:solidFill>
                          <a:latin typeface="Roboto"/>
                          <a:ea typeface="Roboto"/>
                          <a:cs typeface="Roboto"/>
                          <a:sym typeface="Roboto"/>
                        </a:rPr>
                        <a:t>Week15</a:t>
                      </a:r>
                      <a:endParaRPr sz="1200" b="1">
                        <a:solidFill>
                          <a:srgbClr val="F5F5F5"/>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200" b="1">
                          <a:solidFill>
                            <a:srgbClr val="F5F5F5"/>
                          </a:solidFill>
                          <a:latin typeface="Roboto"/>
                          <a:ea typeface="Roboto"/>
                          <a:cs typeface="Roboto"/>
                          <a:sym typeface="Roboto"/>
                        </a:rPr>
                        <a:t>Week16</a:t>
                      </a:r>
                      <a:endParaRPr sz="1200" b="1">
                        <a:solidFill>
                          <a:srgbClr val="F5F5F5"/>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r h="287250">
                <a:tc>
                  <a:txBody>
                    <a:bodyPr/>
                    <a:lstStyle/>
                    <a:p>
                      <a:pPr marL="0" lvl="0" indent="0" algn="ctr" rtl="0">
                        <a:spcBef>
                          <a:spcPts val="0"/>
                        </a:spcBef>
                        <a:spcAft>
                          <a:spcPts val="0"/>
                        </a:spcAft>
                        <a:buNone/>
                      </a:pPr>
                      <a:r>
                        <a:rPr lang="en" sz="1500" b="1">
                          <a:solidFill>
                            <a:schemeClr val="lt1"/>
                          </a:solidFill>
                          <a:latin typeface="Roboto"/>
                          <a:ea typeface="Roboto"/>
                          <a:cs typeface="Roboto"/>
                          <a:sym typeface="Roboto"/>
                        </a:rPr>
                        <a:t>Task</a:t>
                      </a:r>
                      <a:endParaRPr sz="1500" b="1">
                        <a:solidFill>
                          <a:schemeClr val="lt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gridSpan="2">
                  <a:txBody>
                    <a:bodyPr/>
                    <a:lstStyle/>
                    <a:p>
                      <a:pPr marL="0" lvl="0" indent="0" algn="ctr" rtl="0">
                        <a:spcBef>
                          <a:spcPts val="0"/>
                        </a:spcBef>
                        <a:spcAft>
                          <a:spcPts val="0"/>
                        </a:spcAft>
                        <a:buNone/>
                      </a:pPr>
                      <a:r>
                        <a:rPr lang="en" sz="1500" b="1">
                          <a:solidFill>
                            <a:schemeClr val="lt1"/>
                          </a:solidFill>
                          <a:latin typeface="Roboto"/>
                          <a:ea typeface="Roboto"/>
                          <a:cs typeface="Roboto"/>
                          <a:sym typeface="Roboto"/>
                        </a:rPr>
                        <a:t>Description</a:t>
                      </a:r>
                      <a:endParaRPr sz="1500" b="1">
                        <a:solidFill>
                          <a:schemeClr val="lt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hMerge="1">
                  <a:txBody>
                    <a:bodyPr/>
                    <a:lstStyle/>
                    <a:p>
                      <a:endParaRPr lang="ko-Kore-KR"/>
                    </a:p>
                  </a:txBody>
                  <a:tcPr/>
                </a:tc>
                <a:tc gridSpan="5">
                  <a:txBody>
                    <a:bodyPr/>
                    <a:lstStyle/>
                    <a:p>
                      <a:pPr marL="0" lvl="0" indent="0" algn="ctr" rtl="0">
                        <a:spcBef>
                          <a:spcPts val="0"/>
                        </a:spcBef>
                        <a:spcAft>
                          <a:spcPts val="0"/>
                        </a:spcAft>
                        <a:buNone/>
                      </a:pPr>
                      <a:r>
                        <a:rPr lang="en" sz="1500" b="1">
                          <a:solidFill>
                            <a:schemeClr val="lt1"/>
                          </a:solidFill>
                          <a:latin typeface="Roboto"/>
                          <a:ea typeface="Roboto"/>
                          <a:cs typeface="Roboto"/>
                          <a:sym typeface="Roboto"/>
                        </a:rPr>
                        <a:t>Details</a:t>
                      </a:r>
                      <a:endParaRPr sz="1500" b="1">
                        <a:solidFill>
                          <a:schemeClr val="lt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hMerge="1">
                  <a:txBody>
                    <a:bodyPr/>
                    <a:lstStyle/>
                    <a:p>
                      <a:endParaRPr lang="ko-Kore-KR"/>
                    </a:p>
                  </a:txBody>
                  <a:tcPr/>
                </a:tc>
                <a:tc hMerge="1">
                  <a:txBody>
                    <a:bodyPr/>
                    <a:lstStyle/>
                    <a:p>
                      <a:endParaRPr lang="ko-Kore-KR"/>
                    </a:p>
                  </a:txBody>
                  <a:tcPr/>
                </a:tc>
                <a:tc hMerge="1">
                  <a:txBody>
                    <a:bodyPr/>
                    <a:lstStyle/>
                    <a:p>
                      <a:endParaRPr lang="ko-Kore-KR"/>
                    </a:p>
                  </a:txBody>
                  <a:tcPr/>
                </a:tc>
                <a:tc hMerge="1">
                  <a:txBody>
                    <a:bodyPr/>
                    <a:lstStyle/>
                    <a:p>
                      <a:endParaRPr lang="ko-Kore-KR"/>
                    </a:p>
                  </a:txBody>
                  <a:tcPr/>
                </a:tc>
                <a:extLst>
                  <a:ext uri="{0D108BD9-81ED-4DB2-BD59-A6C34878D82A}">
                    <a16:rowId xmlns:a16="http://schemas.microsoft.com/office/drawing/2014/main" val="10004"/>
                  </a:ext>
                </a:extLst>
              </a:tr>
              <a:tr h="442450">
                <a:tc>
                  <a:txBody>
                    <a:bodyPr/>
                    <a:lstStyle/>
                    <a:p>
                      <a:pPr marL="0" lvl="0" indent="0" algn="ctr" rtl="0">
                        <a:spcBef>
                          <a:spcPts val="0"/>
                        </a:spcBef>
                        <a:spcAft>
                          <a:spcPts val="0"/>
                        </a:spcAft>
                        <a:buNone/>
                      </a:pPr>
                      <a:r>
                        <a:rPr lang="en" sz="1200">
                          <a:solidFill>
                            <a:schemeClr val="dk1"/>
                          </a:solidFill>
                          <a:latin typeface="Roboto Medium"/>
                          <a:ea typeface="Roboto Medium"/>
                          <a:cs typeface="Roboto Medium"/>
                          <a:sym typeface="Roboto Medium"/>
                        </a:rPr>
                        <a:t>Task 1</a:t>
                      </a:r>
                      <a:endParaRPr sz="1200">
                        <a:solidFill>
                          <a:schemeClr val="dk1"/>
                        </a:solidFill>
                        <a:latin typeface="Roboto Medium"/>
                        <a:ea typeface="Roboto Medium"/>
                        <a:cs typeface="Roboto Medium"/>
                        <a:sym typeface="Roboto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solidFill>
                            <a:schemeClr val="dk1"/>
                          </a:solidFill>
                          <a:latin typeface="Roboto"/>
                          <a:ea typeface="Roboto"/>
                          <a:cs typeface="Roboto"/>
                          <a:sym typeface="Roboto"/>
                        </a:rPr>
                        <a:t>Optimize Hyperparameters</a:t>
                      </a:r>
                      <a:endParaRPr sz="1200">
                        <a:solidFill>
                          <a:schemeClr val="dk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212121"/>
                      </a:solidFill>
                      <a:prstDash val="solid"/>
                      <a:round/>
                      <a:headEnd type="none" w="sm" len="sm"/>
                      <a:tailEnd type="none" w="sm" len="sm"/>
                    </a:lnB>
                  </a:tcPr>
                </a:tc>
                <a:tc hMerge="1">
                  <a:txBody>
                    <a:bodyPr/>
                    <a:lstStyle/>
                    <a:p>
                      <a:endParaRPr lang="ko-Kore-KR"/>
                    </a:p>
                  </a:txBody>
                  <a:tcPr/>
                </a:tc>
                <a:tc gridSpan="5">
                  <a:txBody>
                    <a:bodyPr/>
                    <a:lstStyle/>
                    <a:p>
                      <a:pPr marL="0" lvl="0" indent="0" algn="l" rtl="0">
                        <a:spcBef>
                          <a:spcPts val="0"/>
                        </a:spcBef>
                        <a:spcAft>
                          <a:spcPts val="0"/>
                        </a:spcAft>
                        <a:buNone/>
                      </a:pPr>
                      <a:r>
                        <a:rPr lang="en" sz="1200">
                          <a:solidFill>
                            <a:schemeClr val="dk1"/>
                          </a:solidFill>
                          <a:latin typeface="Roboto"/>
                          <a:ea typeface="Roboto"/>
                          <a:cs typeface="Roboto"/>
                          <a:sym typeface="Roboto"/>
                        </a:rPr>
                        <a:t>GCN-PRO, XGBoost, LSTM, ARIMA</a:t>
                      </a:r>
                      <a:endParaRPr sz="1200">
                        <a:solidFill>
                          <a:schemeClr val="dk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ko-Kore-KR"/>
                    </a:p>
                  </a:txBody>
                  <a:tcPr/>
                </a:tc>
                <a:tc hMerge="1">
                  <a:txBody>
                    <a:bodyPr/>
                    <a:lstStyle/>
                    <a:p>
                      <a:endParaRPr lang="ko-Kore-KR"/>
                    </a:p>
                  </a:txBody>
                  <a:tcPr/>
                </a:tc>
                <a:tc hMerge="1">
                  <a:txBody>
                    <a:bodyPr/>
                    <a:lstStyle/>
                    <a:p>
                      <a:endParaRPr lang="ko-Kore-KR"/>
                    </a:p>
                  </a:txBody>
                  <a:tcPr/>
                </a:tc>
                <a:tc hMerge="1">
                  <a:txBody>
                    <a:bodyPr/>
                    <a:lstStyle/>
                    <a:p>
                      <a:endParaRPr lang="ko-Kore-KR"/>
                    </a:p>
                  </a:txBody>
                  <a:tcPr/>
                </a:tc>
                <a:extLst>
                  <a:ext uri="{0D108BD9-81ED-4DB2-BD59-A6C34878D82A}">
                    <a16:rowId xmlns:a16="http://schemas.microsoft.com/office/drawing/2014/main" val="10005"/>
                  </a:ext>
                </a:extLst>
              </a:tr>
              <a:tr h="442450">
                <a:tc>
                  <a:txBody>
                    <a:bodyPr/>
                    <a:lstStyle/>
                    <a:p>
                      <a:pPr marL="0" lvl="0" indent="0" algn="ctr" rtl="0">
                        <a:spcBef>
                          <a:spcPts val="0"/>
                        </a:spcBef>
                        <a:spcAft>
                          <a:spcPts val="0"/>
                        </a:spcAft>
                        <a:buNone/>
                      </a:pPr>
                      <a:r>
                        <a:rPr lang="en" sz="1200">
                          <a:solidFill>
                            <a:schemeClr val="dk1"/>
                          </a:solidFill>
                          <a:latin typeface="Roboto Medium"/>
                          <a:ea typeface="Roboto Medium"/>
                          <a:cs typeface="Roboto Medium"/>
                          <a:sym typeface="Roboto Medium"/>
                        </a:rPr>
                        <a:t>Task 2</a:t>
                      </a:r>
                      <a:endParaRPr sz="1200">
                        <a:solidFill>
                          <a:schemeClr val="dk1"/>
                        </a:solidFill>
                        <a:latin typeface="Roboto Medium"/>
                        <a:ea typeface="Roboto Medium"/>
                        <a:cs typeface="Roboto Medium"/>
                        <a:sym typeface="Roboto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solidFill>
                            <a:schemeClr val="dk1"/>
                          </a:solidFill>
                          <a:latin typeface="Roboto"/>
                          <a:ea typeface="Roboto"/>
                          <a:cs typeface="Roboto"/>
                          <a:sym typeface="Roboto"/>
                        </a:rPr>
                        <a:t>Feature Selection</a:t>
                      </a:r>
                      <a:endParaRPr sz="1200">
                        <a:solidFill>
                          <a:schemeClr val="dk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ko-Kore-KR"/>
                    </a:p>
                  </a:txBody>
                  <a:tcPr/>
                </a:tc>
                <a:tc gridSpan="5">
                  <a:txBody>
                    <a:bodyPr/>
                    <a:lstStyle/>
                    <a:p>
                      <a:pPr marL="0" lvl="0" indent="0" algn="l" rtl="0">
                        <a:spcBef>
                          <a:spcPts val="0"/>
                        </a:spcBef>
                        <a:spcAft>
                          <a:spcPts val="0"/>
                        </a:spcAft>
                        <a:buNone/>
                      </a:pPr>
                      <a:r>
                        <a:rPr lang="en" sz="1200">
                          <a:latin typeface="Roboto"/>
                          <a:ea typeface="Roboto"/>
                          <a:cs typeface="Roboto"/>
                          <a:sym typeface="Roboto"/>
                        </a:rPr>
                        <a:t>Investigate the importance of variables using recursive feature elimination</a:t>
                      </a:r>
                      <a:endParaRPr sz="1200">
                        <a:solidFill>
                          <a:schemeClr val="lt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ko-Kore-KR"/>
                    </a:p>
                  </a:txBody>
                  <a:tcPr/>
                </a:tc>
                <a:tc hMerge="1">
                  <a:txBody>
                    <a:bodyPr/>
                    <a:lstStyle/>
                    <a:p>
                      <a:endParaRPr lang="ko-Kore-KR"/>
                    </a:p>
                  </a:txBody>
                  <a:tcPr/>
                </a:tc>
                <a:tc hMerge="1">
                  <a:txBody>
                    <a:bodyPr/>
                    <a:lstStyle/>
                    <a:p>
                      <a:endParaRPr lang="ko-Kore-KR"/>
                    </a:p>
                  </a:txBody>
                  <a:tcPr/>
                </a:tc>
                <a:tc hMerge="1">
                  <a:txBody>
                    <a:bodyPr/>
                    <a:lstStyle/>
                    <a:p>
                      <a:endParaRPr lang="ko-Kore-KR"/>
                    </a:p>
                  </a:txBody>
                  <a:tcPr/>
                </a:tc>
                <a:extLst>
                  <a:ext uri="{0D108BD9-81ED-4DB2-BD59-A6C34878D82A}">
                    <a16:rowId xmlns:a16="http://schemas.microsoft.com/office/drawing/2014/main" val="10006"/>
                  </a:ext>
                </a:extLst>
              </a:tr>
              <a:tr h="442450">
                <a:tc>
                  <a:txBody>
                    <a:bodyPr/>
                    <a:lstStyle/>
                    <a:p>
                      <a:pPr marL="0" lvl="0" indent="0" algn="ctr" rtl="0">
                        <a:spcBef>
                          <a:spcPts val="0"/>
                        </a:spcBef>
                        <a:spcAft>
                          <a:spcPts val="0"/>
                        </a:spcAft>
                        <a:buNone/>
                      </a:pPr>
                      <a:r>
                        <a:rPr lang="en" sz="1200">
                          <a:solidFill>
                            <a:schemeClr val="dk1"/>
                          </a:solidFill>
                          <a:latin typeface="Roboto Medium"/>
                          <a:ea typeface="Roboto Medium"/>
                          <a:cs typeface="Roboto Medium"/>
                          <a:sym typeface="Roboto Medium"/>
                        </a:rPr>
                        <a:t>Task 3</a:t>
                      </a:r>
                      <a:endParaRPr sz="1200">
                        <a:solidFill>
                          <a:schemeClr val="dk1"/>
                        </a:solidFill>
                        <a:latin typeface="Roboto Medium"/>
                        <a:ea typeface="Roboto Medium"/>
                        <a:cs typeface="Roboto Medium"/>
                        <a:sym typeface="Roboto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solidFill>
                            <a:schemeClr val="dk1"/>
                          </a:solidFill>
                          <a:latin typeface="Roboto"/>
                          <a:ea typeface="Roboto"/>
                          <a:cs typeface="Roboto"/>
                          <a:sym typeface="Roboto"/>
                        </a:rPr>
                        <a:t>Data-driven Decision Making</a:t>
                      </a:r>
                      <a:endParaRPr sz="1200">
                        <a:solidFill>
                          <a:schemeClr val="dk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ko-Kore-KR"/>
                    </a:p>
                  </a:txBody>
                  <a:tcPr/>
                </a:tc>
                <a:tc gridSpan="5">
                  <a:txBody>
                    <a:bodyPr/>
                    <a:lstStyle/>
                    <a:p>
                      <a:pPr marL="0" lvl="0" indent="0" algn="l" rtl="0">
                        <a:spcBef>
                          <a:spcPts val="0"/>
                        </a:spcBef>
                        <a:spcAft>
                          <a:spcPts val="0"/>
                        </a:spcAft>
                        <a:buNone/>
                      </a:pPr>
                      <a:r>
                        <a:rPr lang="en" sz="1200">
                          <a:solidFill>
                            <a:schemeClr val="dk1"/>
                          </a:solidFill>
                          <a:latin typeface="Roboto"/>
                          <a:ea typeface="Roboto"/>
                          <a:cs typeface="Roboto"/>
                          <a:sym typeface="Roboto"/>
                        </a:rPr>
                        <a:t>Validating applicability with 2023 data</a:t>
                      </a:r>
                      <a:endParaRPr sz="1200">
                        <a:solidFill>
                          <a:schemeClr val="dk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ko-Kore-KR"/>
                    </a:p>
                  </a:txBody>
                  <a:tcPr/>
                </a:tc>
                <a:tc hMerge="1">
                  <a:txBody>
                    <a:bodyPr/>
                    <a:lstStyle/>
                    <a:p>
                      <a:endParaRPr lang="ko-Kore-KR"/>
                    </a:p>
                  </a:txBody>
                  <a:tcPr/>
                </a:tc>
                <a:tc hMerge="1">
                  <a:txBody>
                    <a:bodyPr/>
                    <a:lstStyle/>
                    <a:p>
                      <a:endParaRPr lang="ko-Kore-KR"/>
                    </a:p>
                  </a:txBody>
                  <a:tcPr/>
                </a:tc>
                <a:tc hMerge="1">
                  <a:txBody>
                    <a:bodyPr/>
                    <a:lstStyle/>
                    <a:p>
                      <a:endParaRPr lang="ko-Kore-KR"/>
                    </a:p>
                  </a:txBody>
                  <a:tcPr/>
                </a:tc>
                <a:extLst>
                  <a:ext uri="{0D108BD9-81ED-4DB2-BD59-A6C34878D82A}">
                    <a16:rowId xmlns:a16="http://schemas.microsoft.com/office/drawing/2014/main" val="10007"/>
                  </a:ext>
                </a:extLst>
              </a:tr>
              <a:tr h="442450">
                <a:tc>
                  <a:txBody>
                    <a:bodyPr/>
                    <a:lstStyle/>
                    <a:p>
                      <a:pPr marL="0" lvl="0" indent="0" algn="ctr" rtl="0">
                        <a:spcBef>
                          <a:spcPts val="0"/>
                        </a:spcBef>
                        <a:spcAft>
                          <a:spcPts val="0"/>
                        </a:spcAft>
                        <a:buNone/>
                      </a:pPr>
                      <a:r>
                        <a:rPr lang="en" sz="1200">
                          <a:solidFill>
                            <a:schemeClr val="dk1"/>
                          </a:solidFill>
                          <a:latin typeface="Roboto Medium"/>
                          <a:ea typeface="Roboto Medium"/>
                          <a:cs typeface="Roboto Medium"/>
                          <a:sym typeface="Roboto Medium"/>
                        </a:rPr>
                        <a:t>Task 4</a:t>
                      </a:r>
                      <a:endParaRPr sz="1200">
                        <a:solidFill>
                          <a:schemeClr val="dk1"/>
                        </a:solidFill>
                        <a:latin typeface="Roboto Medium"/>
                        <a:ea typeface="Roboto Medium"/>
                        <a:cs typeface="Roboto Medium"/>
                        <a:sym typeface="Roboto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solidFill>
                            <a:schemeClr val="dk1"/>
                          </a:solidFill>
                          <a:latin typeface="Roboto"/>
                          <a:ea typeface="Roboto"/>
                          <a:cs typeface="Roboto"/>
                          <a:sym typeface="Roboto"/>
                        </a:rPr>
                        <a:t>Analyze Results</a:t>
                      </a:r>
                      <a:endParaRPr sz="1200">
                        <a:solidFill>
                          <a:schemeClr val="dk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ko-Kore-KR"/>
                    </a:p>
                  </a:txBody>
                  <a:tcPr/>
                </a:tc>
                <a:tc gridSpan="5">
                  <a:txBody>
                    <a:bodyPr/>
                    <a:lstStyle/>
                    <a:p>
                      <a:pPr marL="0" lvl="0" indent="0" algn="l" rtl="0">
                        <a:spcBef>
                          <a:spcPts val="0"/>
                        </a:spcBef>
                        <a:spcAft>
                          <a:spcPts val="0"/>
                        </a:spcAft>
                        <a:buNone/>
                      </a:pPr>
                      <a:r>
                        <a:rPr lang="en" sz="1200">
                          <a:solidFill>
                            <a:schemeClr val="dk1"/>
                          </a:solidFill>
                          <a:latin typeface="Roboto"/>
                          <a:ea typeface="Roboto"/>
                          <a:cs typeface="Roboto"/>
                          <a:sym typeface="Roboto"/>
                        </a:rPr>
                        <a:t>Compare which rentals GCN predicts poorly and which it predicts well</a:t>
                      </a:r>
                      <a:endParaRPr sz="1200">
                        <a:solidFill>
                          <a:schemeClr val="dk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ko-Kore-KR"/>
                    </a:p>
                  </a:txBody>
                  <a:tcPr/>
                </a:tc>
                <a:tc hMerge="1">
                  <a:txBody>
                    <a:bodyPr/>
                    <a:lstStyle/>
                    <a:p>
                      <a:endParaRPr lang="ko-Kore-KR"/>
                    </a:p>
                  </a:txBody>
                  <a:tcPr/>
                </a:tc>
                <a:tc hMerge="1">
                  <a:txBody>
                    <a:bodyPr/>
                    <a:lstStyle/>
                    <a:p>
                      <a:endParaRPr lang="ko-Kore-KR"/>
                    </a:p>
                  </a:txBody>
                  <a:tcPr/>
                </a:tc>
                <a:tc hMerge="1">
                  <a:txBody>
                    <a:bodyPr/>
                    <a:lstStyle/>
                    <a:p>
                      <a:endParaRPr lang="ko-Kore-KR"/>
                    </a:p>
                  </a:txBody>
                  <a:tcPr/>
                </a:tc>
                <a:extLst>
                  <a:ext uri="{0D108BD9-81ED-4DB2-BD59-A6C34878D82A}">
                    <a16:rowId xmlns:a16="http://schemas.microsoft.com/office/drawing/2014/main" val="10008"/>
                  </a:ext>
                </a:extLst>
              </a:tr>
            </a:tbl>
          </a:graphicData>
        </a:graphic>
      </p:graphicFrame>
      <p:sp>
        <p:nvSpPr>
          <p:cNvPr id="640" name="Google Shape;640;p63"/>
          <p:cNvSpPr/>
          <p:nvPr/>
        </p:nvSpPr>
        <p:spPr>
          <a:xfrm>
            <a:off x="720000" y="697050"/>
            <a:ext cx="1926000" cy="2367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Roboto"/>
                <a:ea typeface="Roboto"/>
                <a:cs typeface="Roboto"/>
                <a:sym typeface="Roboto"/>
              </a:rPr>
              <a:t>Optimize Hyperparameter</a:t>
            </a:r>
            <a:endParaRPr sz="1200">
              <a:solidFill>
                <a:schemeClr val="lt1"/>
              </a:solidFill>
              <a:latin typeface="Roboto"/>
              <a:ea typeface="Roboto"/>
              <a:cs typeface="Roboto"/>
              <a:sym typeface="Roboto"/>
            </a:endParaRPr>
          </a:p>
        </p:txBody>
      </p:sp>
      <p:sp>
        <p:nvSpPr>
          <p:cNvPr id="641" name="Google Shape;641;p63"/>
          <p:cNvSpPr/>
          <p:nvPr/>
        </p:nvSpPr>
        <p:spPr>
          <a:xfrm>
            <a:off x="1082975" y="1040125"/>
            <a:ext cx="1563000" cy="2367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Roboto"/>
                <a:ea typeface="Roboto"/>
                <a:cs typeface="Roboto"/>
                <a:sym typeface="Roboto"/>
              </a:rPr>
              <a:t>Feature Selection</a:t>
            </a:r>
            <a:endParaRPr sz="1200">
              <a:solidFill>
                <a:schemeClr val="lt1"/>
              </a:solidFill>
              <a:latin typeface="Roboto"/>
              <a:ea typeface="Roboto"/>
              <a:cs typeface="Roboto"/>
              <a:sym typeface="Roboto"/>
            </a:endParaRPr>
          </a:p>
        </p:txBody>
      </p:sp>
      <p:sp>
        <p:nvSpPr>
          <p:cNvPr id="642" name="Google Shape;642;p63"/>
          <p:cNvSpPr/>
          <p:nvPr/>
        </p:nvSpPr>
        <p:spPr>
          <a:xfrm>
            <a:off x="1422225" y="1383200"/>
            <a:ext cx="2186700" cy="2367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Roboto"/>
                <a:ea typeface="Roboto"/>
                <a:cs typeface="Roboto"/>
                <a:sym typeface="Roboto"/>
              </a:rPr>
              <a:t>Data-driven Decision Making</a:t>
            </a:r>
            <a:endParaRPr sz="1200">
              <a:solidFill>
                <a:schemeClr val="lt1"/>
              </a:solidFill>
              <a:latin typeface="Roboto"/>
              <a:ea typeface="Roboto"/>
              <a:cs typeface="Roboto"/>
              <a:sym typeface="Roboto"/>
            </a:endParaRPr>
          </a:p>
        </p:txBody>
      </p:sp>
      <p:sp>
        <p:nvSpPr>
          <p:cNvPr id="643" name="Google Shape;643;p63"/>
          <p:cNvSpPr/>
          <p:nvPr/>
        </p:nvSpPr>
        <p:spPr>
          <a:xfrm>
            <a:off x="2772425" y="1718600"/>
            <a:ext cx="1291800" cy="2367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Roboto"/>
                <a:ea typeface="Roboto"/>
                <a:cs typeface="Roboto"/>
                <a:sym typeface="Roboto"/>
              </a:rPr>
              <a:t>Analyze Results</a:t>
            </a:r>
            <a:endParaRPr sz="1200">
              <a:solidFill>
                <a:schemeClr val="lt1"/>
              </a:solidFill>
              <a:latin typeface="Roboto"/>
              <a:ea typeface="Roboto"/>
              <a:cs typeface="Roboto"/>
              <a:sym typeface="Roboto"/>
            </a:endParaRPr>
          </a:p>
        </p:txBody>
      </p:sp>
      <p:sp>
        <p:nvSpPr>
          <p:cNvPr id="644" name="Google Shape;644;p63"/>
          <p:cNvSpPr/>
          <p:nvPr/>
        </p:nvSpPr>
        <p:spPr>
          <a:xfrm>
            <a:off x="720000" y="2053975"/>
            <a:ext cx="4815000" cy="2367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Roboto"/>
                <a:ea typeface="Roboto"/>
                <a:cs typeface="Roboto"/>
                <a:sym typeface="Roboto"/>
              </a:rPr>
              <a:t>Writing Paper</a:t>
            </a:r>
            <a:endParaRPr sz="1200">
              <a:solidFill>
                <a:schemeClr val="lt1"/>
              </a:solidFill>
              <a:latin typeface="Roboto"/>
              <a:ea typeface="Roboto"/>
              <a:cs typeface="Roboto"/>
              <a:sym typeface="Roboto"/>
            </a:endParaRPr>
          </a:p>
        </p:txBody>
      </p:sp>
      <p:sp>
        <p:nvSpPr>
          <p:cNvPr id="645" name="Google Shape;645;p63"/>
          <p:cNvSpPr/>
          <p:nvPr/>
        </p:nvSpPr>
        <p:spPr>
          <a:xfrm>
            <a:off x="720000" y="1718575"/>
            <a:ext cx="1926000" cy="2367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Roboto"/>
                <a:ea typeface="Roboto"/>
                <a:cs typeface="Roboto"/>
                <a:sym typeface="Roboto"/>
              </a:rPr>
              <a:t>Seoul Contest(11/3)</a:t>
            </a:r>
            <a:endParaRPr sz="1200">
              <a:solidFill>
                <a:schemeClr val="lt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p:nvPr/>
        </p:nvSpPr>
        <p:spPr>
          <a:xfrm>
            <a:off x="537300" y="1155850"/>
            <a:ext cx="8069100" cy="31233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goal</a:t>
            </a:r>
            <a:endParaRPr>
              <a:solidFill>
                <a:schemeClr val="dk2"/>
              </a:solidFill>
              <a:latin typeface="Roboto"/>
              <a:ea typeface="Roboto"/>
              <a:cs typeface="Roboto"/>
              <a:sym typeface="Roboto"/>
            </a:endParaRPr>
          </a:p>
        </p:txBody>
      </p:sp>
      <p:sp>
        <p:nvSpPr>
          <p:cNvPr id="222" name="Google Shape;222;p28"/>
          <p:cNvSpPr txBox="1">
            <a:spLocks noGrp="1"/>
          </p:cNvSpPr>
          <p:nvPr>
            <p:ph type="subTitle" idx="5"/>
          </p:nvPr>
        </p:nvSpPr>
        <p:spPr>
          <a:xfrm>
            <a:off x="720000" y="1327150"/>
            <a:ext cx="7627500" cy="278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0"/>
              <a:t>Creating a novel </a:t>
            </a:r>
            <a:r>
              <a:rPr lang="en" sz="1800"/>
              <a:t>GCN (Graph Convolutional Network) model</a:t>
            </a:r>
            <a:r>
              <a:rPr lang="en" sz="1800" b="0"/>
              <a:t> </a:t>
            </a:r>
            <a:endParaRPr sz="1800" b="0"/>
          </a:p>
          <a:p>
            <a:pPr marL="0" lvl="0" indent="0" algn="ctr" rtl="0">
              <a:spcBef>
                <a:spcPts val="0"/>
              </a:spcBef>
              <a:spcAft>
                <a:spcPts val="0"/>
              </a:spcAft>
              <a:buNone/>
            </a:pPr>
            <a:r>
              <a:rPr lang="en" sz="1800" b="0"/>
              <a:t>using </a:t>
            </a:r>
            <a:r>
              <a:rPr lang="en" sz="1800"/>
              <a:t>spatial data</a:t>
            </a:r>
            <a:r>
              <a:rPr lang="en" sz="1800" b="0"/>
              <a:t> and </a:t>
            </a:r>
            <a:r>
              <a:rPr lang="en" sz="1800"/>
              <a:t>time series data</a:t>
            </a:r>
            <a:r>
              <a:rPr lang="en" sz="1800" b="0"/>
              <a:t> </a:t>
            </a:r>
            <a:endParaRPr sz="1800" b="0"/>
          </a:p>
          <a:p>
            <a:pPr marL="0" lvl="0" indent="0" algn="ctr" rtl="0">
              <a:spcBef>
                <a:spcPts val="0"/>
              </a:spcBef>
              <a:spcAft>
                <a:spcPts val="0"/>
              </a:spcAft>
              <a:buNone/>
            </a:pPr>
            <a:r>
              <a:rPr lang="en" sz="1800" b="0"/>
              <a:t>to </a:t>
            </a:r>
            <a:r>
              <a:rPr lang="en" sz="1800"/>
              <a:t>predict demand for individual bicycle stations</a:t>
            </a:r>
            <a:r>
              <a:rPr lang="en" sz="1800" b="0"/>
              <a:t>, </a:t>
            </a:r>
            <a:endParaRPr sz="1800" b="0"/>
          </a:p>
          <a:p>
            <a:pPr marL="0" lvl="0" indent="0" algn="ctr" rtl="0">
              <a:spcBef>
                <a:spcPts val="0"/>
              </a:spcBef>
              <a:spcAft>
                <a:spcPts val="0"/>
              </a:spcAft>
              <a:buNone/>
            </a:pPr>
            <a:r>
              <a:rPr lang="en" sz="1800" b="0"/>
              <a:t>distinct from existing models</a:t>
            </a:r>
            <a:endParaRPr sz="1800" b="0"/>
          </a:p>
          <a:p>
            <a:pPr marL="0" lvl="0" indent="0" algn="ctr" rtl="0">
              <a:spcBef>
                <a:spcPts val="0"/>
              </a:spcBef>
              <a:spcAft>
                <a:spcPts val="0"/>
              </a:spcAft>
              <a:buNone/>
            </a:pPr>
            <a:endParaRPr sz="1800" b="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6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Literature </a:t>
            </a:r>
            <a:r>
              <a:rPr lang="en">
                <a:latin typeface="Roboto"/>
                <a:ea typeface="Roboto"/>
                <a:cs typeface="Roboto"/>
                <a:sym typeface="Roboto"/>
              </a:rPr>
              <a:t>review</a:t>
            </a:r>
            <a:endParaRPr>
              <a:latin typeface="Roboto"/>
              <a:ea typeface="Roboto"/>
              <a:cs typeface="Roboto"/>
              <a:sym typeface="Roboto"/>
            </a:endParaRPr>
          </a:p>
        </p:txBody>
      </p:sp>
      <p:sp>
        <p:nvSpPr>
          <p:cNvPr id="651" name="Google Shape;651;p64"/>
          <p:cNvSpPr txBox="1">
            <a:spLocks noGrp="1"/>
          </p:cNvSpPr>
          <p:nvPr>
            <p:ph type="body" idx="1"/>
          </p:nvPr>
        </p:nvSpPr>
        <p:spPr>
          <a:xfrm>
            <a:off x="720000" y="1113325"/>
            <a:ext cx="7704000" cy="35877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SzPts val="1100"/>
              <a:buFont typeface="Roboto"/>
              <a:buChar char="●"/>
            </a:pPr>
            <a:r>
              <a:rPr lang="en" sz="1100">
                <a:solidFill>
                  <a:srgbClr val="000000"/>
                </a:solidFill>
              </a:rPr>
              <a:t>Zhu, R., Tao, Z., Li, Y., &amp; Li, S. (2021). Automated graph learning via population based self-tuning GCN. </a:t>
            </a:r>
            <a:r>
              <a:rPr lang="en" sz="1100" i="1">
                <a:solidFill>
                  <a:srgbClr val="000000"/>
                </a:solidFill>
              </a:rPr>
              <a:t>Proceedings of the 44th International ACM SIGIR Conference on Research and Development in Information Retrieval</a:t>
            </a:r>
            <a:r>
              <a:rPr lang="en" sz="1100">
                <a:solidFill>
                  <a:srgbClr val="000000"/>
                </a:solidFill>
              </a:rPr>
              <a:t>. </a:t>
            </a:r>
            <a:r>
              <a:rPr lang="en" sz="1100" u="sng">
                <a:solidFill>
                  <a:schemeClr val="hlink"/>
                </a:solidFill>
                <a:hlinkClick r:id="rId3"/>
              </a:rPr>
              <a:t>https://doi.org/10.1145/3404835.3463056</a:t>
            </a:r>
            <a:endParaRPr sz="1100">
              <a:solidFill>
                <a:srgbClr val="000000"/>
              </a:solidFill>
            </a:endParaRPr>
          </a:p>
          <a:p>
            <a:pPr marL="457200" lvl="0" indent="-298450" algn="l" rtl="0">
              <a:lnSpc>
                <a:spcPct val="115000"/>
              </a:lnSpc>
              <a:spcBef>
                <a:spcPts val="0"/>
              </a:spcBef>
              <a:spcAft>
                <a:spcPts val="0"/>
              </a:spcAft>
              <a:buClr>
                <a:srgbClr val="000000"/>
              </a:buClr>
              <a:buSzPts val="1100"/>
              <a:buChar char="●"/>
            </a:pPr>
            <a:r>
              <a:rPr lang="en" sz="1100">
                <a:solidFill>
                  <a:srgbClr val="000000"/>
                </a:solidFill>
                <a:latin typeface="Arial"/>
                <a:ea typeface="Arial"/>
                <a:cs typeface="Arial"/>
                <a:sym typeface="Arial"/>
              </a:rPr>
              <a:t>Kim, T. S., Lee, W. K., &amp; Sohn, S. Y. (2019). Graph convolutional network approach applied to predict hourly bicycle-sharing demands considering spatial, temporal, and global effects. </a:t>
            </a:r>
            <a:r>
              <a:rPr lang="en" sz="1100" i="1">
                <a:solidFill>
                  <a:srgbClr val="000000"/>
                </a:solidFill>
                <a:latin typeface="Arial"/>
                <a:ea typeface="Arial"/>
                <a:cs typeface="Arial"/>
                <a:sym typeface="Arial"/>
              </a:rPr>
              <a:t>PLOS ONE</a:t>
            </a:r>
            <a:r>
              <a:rPr lang="en" sz="1100">
                <a:solidFill>
                  <a:srgbClr val="000000"/>
                </a:solidFill>
                <a:latin typeface="Arial"/>
                <a:ea typeface="Arial"/>
                <a:cs typeface="Arial"/>
                <a:sym typeface="Arial"/>
              </a:rPr>
              <a:t>, </a:t>
            </a:r>
            <a:r>
              <a:rPr lang="en" sz="1100" i="1">
                <a:solidFill>
                  <a:srgbClr val="000000"/>
                </a:solidFill>
                <a:latin typeface="Arial"/>
                <a:ea typeface="Arial"/>
                <a:cs typeface="Arial"/>
                <a:sym typeface="Arial"/>
              </a:rPr>
              <a:t>14</a:t>
            </a:r>
            <a:r>
              <a:rPr lang="en" sz="1100">
                <a:solidFill>
                  <a:srgbClr val="000000"/>
                </a:solidFill>
                <a:latin typeface="Arial"/>
                <a:ea typeface="Arial"/>
                <a:cs typeface="Arial"/>
                <a:sym typeface="Arial"/>
              </a:rPr>
              <a:t>(9). </a:t>
            </a:r>
            <a:r>
              <a:rPr lang="en" sz="1100" u="sng">
                <a:solidFill>
                  <a:schemeClr val="hlink"/>
                </a:solidFill>
                <a:latin typeface="Arial"/>
                <a:ea typeface="Arial"/>
                <a:cs typeface="Arial"/>
                <a:sym typeface="Arial"/>
                <a:hlinkClick r:id="rId4"/>
              </a:rPr>
              <a:t>https://doi.org/10.1371/journal.pone.0220782</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a:solidFill>
                  <a:srgbClr val="000000"/>
                </a:solidFill>
                <a:highlight>
                  <a:srgbClr val="FFFFFF"/>
                </a:highlight>
              </a:rPr>
              <a:t>Ligman, Drew, "Improved Hyperparameter Tuning for Graph Learning with Warm-Start Configuration" (2021). </a:t>
            </a:r>
            <a:r>
              <a:rPr lang="en" sz="1100" i="1">
                <a:solidFill>
                  <a:srgbClr val="000000"/>
                </a:solidFill>
              </a:rPr>
              <a:t>Computer Science and Engineering Senior Theses</a:t>
            </a:r>
            <a:r>
              <a:rPr lang="en" sz="1100">
                <a:solidFill>
                  <a:srgbClr val="000000"/>
                </a:solidFill>
                <a:highlight>
                  <a:srgbClr val="FFFFFF"/>
                </a:highlight>
              </a:rPr>
              <a:t>. 197. </a:t>
            </a:r>
            <a:endParaRPr sz="1100">
              <a:solidFill>
                <a:srgbClr val="000000"/>
              </a:solidFill>
              <a:highlight>
                <a:srgbClr val="FFFFFF"/>
              </a:highlight>
            </a:endParaRPr>
          </a:p>
          <a:p>
            <a:pPr marL="457200" lvl="0" indent="0" algn="l" rtl="0">
              <a:spcBef>
                <a:spcPts val="0"/>
              </a:spcBef>
              <a:spcAft>
                <a:spcPts val="0"/>
              </a:spcAft>
              <a:buNone/>
            </a:pPr>
            <a:r>
              <a:rPr lang="en" sz="1100" u="sng">
                <a:solidFill>
                  <a:schemeClr val="hlink"/>
                </a:solidFill>
                <a:highlight>
                  <a:srgbClr val="FFFFFF"/>
                </a:highlight>
                <a:hlinkClick r:id="rId5"/>
              </a:rPr>
              <a:t>https://scholarcommons.scu.edu/cseng_senior/197</a:t>
            </a:r>
            <a:endParaRPr sz="1100">
              <a:solidFill>
                <a:srgbClr val="000000"/>
              </a:solidFill>
              <a:highlight>
                <a:srgbClr val="FFFFFF"/>
              </a:highlight>
            </a:endParaRPr>
          </a:p>
          <a:p>
            <a:pPr marL="457200" lvl="0" indent="-298450" algn="l" rtl="0">
              <a:spcBef>
                <a:spcPts val="0"/>
              </a:spcBef>
              <a:spcAft>
                <a:spcPts val="0"/>
              </a:spcAft>
              <a:buClr>
                <a:srgbClr val="000000"/>
              </a:buClr>
              <a:buSzPts val="1100"/>
              <a:buChar char="●"/>
            </a:pPr>
            <a:r>
              <a:rPr lang="en" sz="1100">
                <a:solidFill>
                  <a:srgbClr val="000000"/>
                </a:solidFill>
                <a:highlight>
                  <a:srgbClr val="FFFFFF"/>
                </a:highlight>
              </a:rPr>
              <a:t>Schrouff, Jessica &amp; Wohlfahrt, Kai &amp; Marnette, Bruno &amp; Atkinson, Liam. (2019). Inferring Javascript types using Graph Neural Networks. </a:t>
            </a:r>
            <a:endParaRPr sz="1100">
              <a:solidFill>
                <a:srgbClr val="000000"/>
              </a:solidFill>
              <a:highlight>
                <a:srgbClr val="FFFFFF"/>
              </a:highlight>
            </a:endParaRPr>
          </a:p>
          <a:p>
            <a:pPr marL="457200" lvl="0" indent="-298450" algn="l" rtl="0">
              <a:lnSpc>
                <a:spcPct val="115000"/>
              </a:lnSpc>
              <a:spcBef>
                <a:spcPts val="0"/>
              </a:spcBef>
              <a:spcAft>
                <a:spcPts val="0"/>
              </a:spcAft>
              <a:buClr>
                <a:srgbClr val="000000"/>
              </a:buClr>
              <a:buSzPts val="1100"/>
              <a:buChar char="●"/>
            </a:pPr>
            <a:r>
              <a:rPr lang="en" sz="1100">
                <a:solidFill>
                  <a:srgbClr val="000000"/>
                </a:solidFill>
                <a:latin typeface="Arial"/>
                <a:ea typeface="Arial"/>
                <a:cs typeface="Arial"/>
                <a:sym typeface="Arial"/>
              </a:rPr>
              <a:t>Chai, D., Wang, L., &amp; Yang, Q. (2018). bicycle flow prediction with multi-graph convolutional networks. </a:t>
            </a:r>
            <a:r>
              <a:rPr lang="en" sz="1100" i="1">
                <a:solidFill>
                  <a:srgbClr val="000000"/>
                </a:solidFill>
                <a:latin typeface="Arial"/>
                <a:ea typeface="Arial"/>
                <a:cs typeface="Arial"/>
                <a:sym typeface="Arial"/>
              </a:rPr>
              <a:t>Proceedings of the 26th ACM SIGSPATIAL International Conference on Advances in Geographic Information Systems</a:t>
            </a:r>
            <a:r>
              <a:rPr lang="en" sz="1100">
                <a:solidFill>
                  <a:srgbClr val="000000"/>
                </a:solidFill>
                <a:latin typeface="Arial"/>
                <a:ea typeface="Arial"/>
                <a:cs typeface="Arial"/>
                <a:sym typeface="Arial"/>
              </a:rPr>
              <a:t>. </a:t>
            </a:r>
            <a:r>
              <a:rPr lang="en" sz="1100" u="sng">
                <a:solidFill>
                  <a:schemeClr val="hlink"/>
                </a:solidFill>
                <a:latin typeface="Arial"/>
                <a:ea typeface="Arial"/>
                <a:cs typeface="Arial"/>
                <a:sym typeface="Arial"/>
                <a:hlinkClick r:id="rId6"/>
              </a:rPr>
              <a:t>https://doi.org/10.1145/3274895.3274896</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Yu, B., Yin, H., &amp; Zhu, Z. (2018). Spatio-temporal graph convolutional networks: A Deep Learning Framework for traffic forecasting. </a:t>
            </a:r>
            <a:r>
              <a:rPr lang="en" sz="1100" i="1">
                <a:solidFill>
                  <a:srgbClr val="000000"/>
                </a:solidFill>
                <a:latin typeface="Arial"/>
                <a:ea typeface="Arial"/>
                <a:cs typeface="Arial"/>
                <a:sym typeface="Arial"/>
              </a:rPr>
              <a:t>Proceedings of the Twenty-Seventh International Joint Conference on Artificial Intelligence</a:t>
            </a:r>
            <a:r>
              <a:rPr lang="en" sz="1100">
                <a:solidFill>
                  <a:srgbClr val="000000"/>
                </a:solidFill>
                <a:latin typeface="Arial"/>
                <a:ea typeface="Arial"/>
                <a:cs typeface="Arial"/>
                <a:sym typeface="Arial"/>
              </a:rPr>
              <a:t>. </a:t>
            </a:r>
            <a:r>
              <a:rPr lang="en" sz="1100" u="sng">
                <a:solidFill>
                  <a:schemeClr val="hlink"/>
                </a:solidFill>
                <a:latin typeface="Arial"/>
                <a:ea typeface="Arial"/>
                <a:cs typeface="Arial"/>
                <a:sym typeface="Arial"/>
                <a:hlinkClick r:id="rId7"/>
              </a:rPr>
              <a:t>https://doi.org/10.24963/ijcai.2018/505</a:t>
            </a:r>
            <a:endParaRPr sz="1100">
              <a:solidFill>
                <a:srgbClr val="000000"/>
              </a:solidFill>
              <a:highlight>
                <a:srgbClr val="FFFFFF"/>
              </a:highlight>
            </a:endParaRPr>
          </a:p>
        </p:txBody>
      </p:sp>
      <p:grpSp>
        <p:nvGrpSpPr>
          <p:cNvPr id="652" name="Google Shape;652;p64"/>
          <p:cNvGrpSpPr/>
          <p:nvPr/>
        </p:nvGrpSpPr>
        <p:grpSpPr>
          <a:xfrm>
            <a:off x="7896778" y="537213"/>
            <a:ext cx="613849" cy="147600"/>
            <a:chOff x="7896778" y="539500"/>
            <a:chExt cx="613849" cy="147600"/>
          </a:xfrm>
        </p:grpSpPr>
        <p:sp>
          <p:nvSpPr>
            <p:cNvPr id="653" name="Google Shape;653;p64"/>
            <p:cNvSpPr/>
            <p:nvPr/>
          </p:nvSpPr>
          <p:spPr>
            <a:xfrm>
              <a:off x="7896778"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4"/>
            <p:cNvSpPr/>
            <p:nvPr/>
          </p:nvSpPr>
          <p:spPr>
            <a:xfrm>
              <a:off x="8129903" y="539500"/>
              <a:ext cx="147600" cy="14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4"/>
            <p:cNvSpPr/>
            <p:nvPr/>
          </p:nvSpPr>
          <p:spPr>
            <a:xfrm>
              <a:off x="8363027" y="539500"/>
              <a:ext cx="147600" cy="1476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65"/>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Literature </a:t>
            </a:r>
            <a:r>
              <a:rPr lang="en">
                <a:latin typeface="Roboto"/>
                <a:ea typeface="Roboto"/>
                <a:cs typeface="Roboto"/>
                <a:sym typeface="Roboto"/>
              </a:rPr>
              <a:t>review</a:t>
            </a:r>
            <a:endParaRPr>
              <a:latin typeface="Roboto"/>
              <a:ea typeface="Roboto"/>
              <a:cs typeface="Roboto"/>
              <a:sym typeface="Roboto"/>
            </a:endParaRPr>
          </a:p>
        </p:txBody>
      </p:sp>
      <p:sp>
        <p:nvSpPr>
          <p:cNvPr id="661" name="Google Shape;661;p65"/>
          <p:cNvSpPr txBox="1">
            <a:spLocks noGrp="1"/>
          </p:cNvSpPr>
          <p:nvPr>
            <p:ph type="body" idx="1"/>
          </p:nvPr>
        </p:nvSpPr>
        <p:spPr>
          <a:xfrm>
            <a:off x="720000" y="1113325"/>
            <a:ext cx="7704000" cy="35877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V E, S., &amp; Cho, Y. (2020). A rule-based model for Seoul bicycle sharing demand prediction using weather data. </a:t>
            </a:r>
            <a:r>
              <a:rPr lang="en" sz="1100" i="1">
                <a:solidFill>
                  <a:srgbClr val="000000"/>
                </a:solidFill>
                <a:latin typeface="Arial"/>
                <a:ea typeface="Arial"/>
                <a:cs typeface="Arial"/>
                <a:sym typeface="Arial"/>
              </a:rPr>
              <a:t>European Journal of Remote Sensing</a:t>
            </a:r>
            <a:r>
              <a:rPr lang="en" sz="1100">
                <a:solidFill>
                  <a:srgbClr val="000000"/>
                </a:solidFill>
                <a:latin typeface="Arial"/>
                <a:ea typeface="Arial"/>
                <a:cs typeface="Arial"/>
                <a:sym typeface="Arial"/>
              </a:rPr>
              <a:t>, </a:t>
            </a:r>
            <a:r>
              <a:rPr lang="en" sz="1100" i="1">
                <a:solidFill>
                  <a:srgbClr val="000000"/>
                </a:solidFill>
                <a:latin typeface="Arial"/>
                <a:ea typeface="Arial"/>
                <a:cs typeface="Arial"/>
                <a:sym typeface="Arial"/>
              </a:rPr>
              <a:t>53</a:t>
            </a:r>
            <a:r>
              <a:rPr lang="en" sz="1100">
                <a:solidFill>
                  <a:srgbClr val="000000"/>
                </a:solidFill>
                <a:latin typeface="Arial"/>
                <a:ea typeface="Arial"/>
                <a:cs typeface="Arial"/>
                <a:sym typeface="Arial"/>
              </a:rPr>
              <a:t>(sup1), 166–183. </a:t>
            </a:r>
            <a:r>
              <a:rPr lang="en" sz="1100" u="sng">
                <a:solidFill>
                  <a:schemeClr val="hlink"/>
                </a:solidFill>
                <a:latin typeface="Arial"/>
                <a:ea typeface="Arial"/>
                <a:cs typeface="Arial"/>
                <a:sym typeface="Arial"/>
                <a:hlinkClick r:id="rId3"/>
              </a:rPr>
              <a:t>https://doi.org/10.1080/22797254.2020.1725789</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 Xu, C., Ji, J., &amp; Liu, P. (2018). The station-free sharing bicycle demand forecasting with a deep learning approach and large-scale datasets. </a:t>
            </a:r>
            <a:r>
              <a:rPr lang="en" sz="1100" i="1">
                <a:solidFill>
                  <a:srgbClr val="000000"/>
                </a:solidFill>
                <a:latin typeface="Arial"/>
                <a:ea typeface="Arial"/>
                <a:cs typeface="Arial"/>
                <a:sym typeface="Arial"/>
              </a:rPr>
              <a:t>Transportation Research Part C: Emerging Technologies</a:t>
            </a:r>
            <a:r>
              <a:rPr lang="en" sz="1100">
                <a:solidFill>
                  <a:srgbClr val="000000"/>
                </a:solidFill>
                <a:latin typeface="Arial"/>
                <a:ea typeface="Arial"/>
                <a:cs typeface="Arial"/>
                <a:sym typeface="Arial"/>
              </a:rPr>
              <a:t>, </a:t>
            </a:r>
            <a:r>
              <a:rPr lang="en" sz="1100" i="1">
                <a:solidFill>
                  <a:srgbClr val="000000"/>
                </a:solidFill>
                <a:latin typeface="Arial"/>
                <a:ea typeface="Arial"/>
                <a:cs typeface="Arial"/>
                <a:sym typeface="Arial"/>
              </a:rPr>
              <a:t>95</a:t>
            </a:r>
            <a:r>
              <a:rPr lang="en" sz="1100">
                <a:solidFill>
                  <a:srgbClr val="000000"/>
                </a:solidFill>
                <a:latin typeface="Arial"/>
                <a:ea typeface="Arial"/>
                <a:cs typeface="Arial"/>
                <a:sym typeface="Arial"/>
              </a:rPr>
              <a:t>, 47–60. </a:t>
            </a:r>
            <a:r>
              <a:rPr lang="en" sz="1100" u="sng">
                <a:solidFill>
                  <a:schemeClr val="hlink"/>
                </a:solidFill>
                <a:latin typeface="Arial"/>
                <a:ea typeface="Arial"/>
                <a:cs typeface="Arial"/>
                <a:sym typeface="Arial"/>
                <a:hlinkClick r:id="rId4"/>
              </a:rPr>
              <a:t>https://doi.org/10.1016/j.trc.2018.07.013</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Wang, Y., Zhang, N., &amp; Chen, X. (2021). A short-term residential load forecasting model based on LSTM recurrent neural network considering weather features. </a:t>
            </a:r>
            <a:r>
              <a:rPr lang="en" sz="1100" i="1">
                <a:solidFill>
                  <a:srgbClr val="000000"/>
                </a:solidFill>
                <a:latin typeface="Arial"/>
                <a:ea typeface="Arial"/>
                <a:cs typeface="Arial"/>
                <a:sym typeface="Arial"/>
              </a:rPr>
              <a:t>Energies</a:t>
            </a:r>
            <a:r>
              <a:rPr lang="en" sz="1100">
                <a:solidFill>
                  <a:srgbClr val="000000"/>
                </a:solidFill>
                <a:latin typeface="Arial"/>
                <a:ea typeface="Arial"/>
                <a:cs typeface="Arial"/>
                <a:sym typeface="Arial"/>
              </a:rPr>
              <a:t>, </a:t>
            </a:r>
            <a:r>
              <a:rPr lang="en" sz="1100" i="1">
                <a:solidFill>
                  <a:srgbClr val="000000"/>
                </a:solidFill>
                <a:latin typeface="Arial"/>
                <a:ea typeface="Arial"/>
                <a:cs typeface="Arial"/>
                <a:sym typeface="Arial"/>
              </a:rPr>
              <a:t>14</a:t>
            </a:r>
            <a:r>
              <a:rPr lang="en" sz="1100">
                <a:solidFill>
                  <a:srgbClr val="000000"/>
                </a:solidFill>
                <a:latin typeface="Arial"/>
                <a:ea typeface="Arial"/>
                <a:cs typeface="Arial"/>
                <a:sym typeface="Arial"/>
              </a:rPr>
              <a:t>(10), 2737. </a:t>
            </a:r>
            <a:r>
              <a:rPr lang="en" sz="1100" u="sng">
                <a:solidFill>
                  <a:schemeClr val="hlink"/>
                </a:solidFill>
                <a:latin typeface="Arial"/>
                <a:ea typeface="Arial"/>
                <a:cs typeface="Arial"/>
                <a:sym typeface="Arial"/>
                <a:hlinkClick r:id="rId5"/>
              </a:rPr>
              <a:t>https://doi.org/10.3390/en14102737</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Shi, Y., Zhang, L., Lu, S., &amp; Liu, Q. (2023). Short-term demand prediction of shared bicycles based on LSTM Network. </a:t>
            </a:r>
            <a:r>
              <a:rPr lang="en" sz="1100" i="1">
                <a:solidFill>
                  <a:srgbClr val="000000"/>
                </a:solidFill>
                <a:latin typeface="Arial"/>
                <a:ea typeface="Arial"/>
                <a:cs typeface="Arial"/>
                <a:sym typeface="Arial"/>
              </a:rPr>
              <a:t>Electronics</a:t>
            </a:r>
            <a:r>
              <a:rPr lang="en" sz="1100">
                <a:solidFill>
                  <a:srgbClr val="000000"/>
                </a:solidFill>
                <a:latin typeface="Arial"/>
                <a:ea typeface="Arial"/>
                <a:cs typeface="Arial"/>
                <a:sym typeface="Arial"/>
              </a:rPr>
              <a:t>, </a:t>
            </a:r>
            <a:r>
              <a:rPr lang="en" sz="1100" i="1">
                <a:solidFill>
                  <a:srgbClr val="000000"/>
                </a:solidFill>
                <a:latin typeface="Arial"/>
                <a:ea typeface="Arial"/>
                <a:cs typeface="Arial"/>
                <a:sym typeface="Arial"/>
              </a:rPr>
              <a:t>12</a:t>
            </a:r>
            <a:r>
              <a:rPr lang="en" sz="1100">
                <a:solidFill>
                  <a:srgbClr val="000000"/>
                </a:solidFill>
                <a:latin typeface="Arial"/>
                <a:ea typeface="Arial"/>
                <a:cs typeface="Arial"/>
                <a:sym typeface="Arial"/>
              </a:rPr>
              <a:t>(6), 1381. </a:t>
            </a:r>
            <a:r>
              <a:rPr lang="en" sz="1100" u="sng">
                <a:solidFill>
                  <a:schemeClr val="hlink"/>
                </a:solidFill>
                <a:latin typeface="Arial"/>
                <a:ea typeface="Arial"/>
                <a:cs typeface="Arial"/>
                <a:sym typeface="Arial"/>
                <a:hlinkClick r:id="rId6"/>
              </a:rPr>
              <a:t>https://doi.org/10.3390/electronics12061381</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Wang, B., &amp; Kim, I. (2018). Short-term prediction for bicycle-sharing service using machine learning. </a:t>
            </a:r>
            <a:r>
              <a:rPr lang="en" sz="1100" i="1">
                <a:solidFill>
                  <a:srgbClr val="000000"/>
                </a:solidFill>
                <a:latin typeface="Arial"/>
                <a:ea typeface="Arial"/>
                <a:cs typeface="Arial"/>
                <a:sym typeface="Arial"/>
              </a:rPr>
              <a:t>Transportation Research Procedia</a:t>
            </a:r>
            <a:r>
              <a:rPr lang="en" sz="1100">
                <a:solidFill>
                  <a:srgbClr val="000000"/>
                </a:solidFill>
                <a:latin typeface="Arial"/>
                <a:ea typeface="Arial"/>
                <a:cs typeface="Arial"/>
                <a:sym typeface="Arial"/>
              </a:rPr>
              <a:t>, </a:t>
            </a:r>
            <a:r>
              <a:rPr lang="en" sz="1100" i="1">
                <a:solidFill>
                  <a:srgbClr val="000000"/>
                </a:solidFill>
                <a:latin typeface="Arial"/>
                <a:ea typeface="Arial"/>
                <a:cs typeface="Arial"/>
                <a:sym typeface="Arial"/>
              </a:rPr>
              <a:t>34</a:t>
            </a:r>
            <a:r>
              <a:rPr lang="en" sz="1100">
                <a:solidFill>
                  <a:srgbClr val="000000"/>
                </a:solidFill>
                <a:latin typeface="Arial"/>
                <a:ea typeface="Arial"/>
                <a:cs typeface="Arial"/>
                <a:sym typeface="Arial"/>
              </a:rPr>
              <a:t>, 171–178. </a:t>
            </a:r>
            <a:r>
              <a:rPr lang="en" sz="1100" u="sng">
                <a:solidFill>
                  <a:schemeClr val="hlink"/>
                </a:solidFill>
                <a:latin typeface="Arial"/>
                <a:ea typeface="Arial"/>
                <a:cs typeface="Arial"/>
                <a:sym typeface="Arial"/>
                <a:hlinkClick r:id="rId7"/>
              </a:rPr>
              <a:t>https://doi.org/10.1016/j.trpro.2018.11.029</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Ji, H. (2022). Predicting district-wise bike-sharing demand using machine learning and deep learning algorithm case study of Seoul (Ddareungi). </a:t>
            </a:r>
            <a:r>
              <a:rPr lang="en" sz="1100" i="1">
                <a:solidFill>
                  <a:srgbClr val="000000"/>
                </a:solidFill>
                <a:latin typeface="Arial"/>
                <a:ea typeface="Arial"/>
                <a:cs typeface="Arial"/>
                <a:sym typeface="Arial"/>
              </a:rPr>
              <a:t>Tilburg University</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Ohrn, A. (2020). London Bike Ride Forecasting with Graph Convolutional Networks. </a:t>
            </a:r>
            <a:r>
              <a:rPr lang="en" sz="1100" i="1">
                <a:solidFill>
                  <a:srgbClr val="000000"/>
                </a:solidFill>
                <a:latin typeface="Arial"/>
                <a:ea typeface="Arial"/>
                <a:cs typeface="Arial"/>
                <a:sym typeface="Arial"/>
              </a:rPr>
              <a:t>Towards Data Science</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p:txBody>
      </p:sp>
      <p:grpSp>
        <p:nvGrpSpPr>
          <p:cNvPr id="662" name="Google Shape;662;p65"/>
          <p:cNvGrpSpPr/>
          <p:nvPr/>
        </p:nvGrpSpPr>
        <p:grpSpPr>
          <a:xfrm>
            <a:off x="7896778" y="537213"/>
            <a:ext cx="613849" cy="147600"/>
            <a:chOff x="7896778" y="539500"/>
            <a:chExt cx="613849" cy="147600"/>
          </a:xfrm>
        </p:grpSpPr>
        <p:sp>
          <p:nvSpPr>
            <p:cNvPr id="663" name="Google Shape;663;p65"/>
            <p:cNvSpPr/>
            <p:nvPr/>
          </p:nvSpPr>
          <p:spPr>
            <a:xfrm>
              <a:off x="7896778"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5"/>
            <p:cNvSpPr/>
            <p:nvPr/>
          </p:nvSpPr>
          <p:spPr>
            <a:xfrm>
              <a:off x="8129903" y="539500"/>
              <a:ext cx="147600" cy="14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5"/>
            <p:cNvSpPr/>
            <p:nvPr/>
          </p:nvSpPr>
          <p:spPr>
            <a:xfrm>
              <a:off x="8363027" y="539500"/>
              <a:ext cx="147600" cy="1476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grpSp>
        <p:nvGrpSpPr>
          <p:cNvPr id="670" name="Google Shape;670;p66"/>
          <p:cNvGrpSpPr/>
          <p:nvPr/>
        </p:nvGrpSpPr>
        <p:grpSpPr>
          <a:xfrm>
            <a:off x="7896778" y="455288"/>
            <a:ext cx="613849" cy="147600"/>
            <a:chOff x="7896778" y="457575"/>
            <a:chExt cx="613849" cy="147600"/>
          </a:xfrm>
        </p:grpSpPr>
        <p:sp>
          <p:nvSpPr>
            <p:cNvPr id="671" name="Google Shape;671;p66"/>
            <p:cNvSpPr/>
            <p:nvPr/>
          </p:nvSpPr>
          <p:spPr>
            <a:xfrm>
              <a:off x="7896778" y="457575"/>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6"/>
            <p:cNvSpPr/>
            <p:nvPr/>
          </p:nvSpPr>
          <p:spPr>
            <a:xfrm>
              <a:off x="8129903" y="457575"/>
              <a:ext cx="147600" cy="14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6"/>
            <p:cNvSpPr/>
            <p:nvPr/>
          </p:nvSpPr>
          <p:spPr>
            <a:xfrm>
              <a:off x="8363027" y="457575"/>
              <a:ext cx="147600" cy="1476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74" name="Google Shape;674;p66"/>
          <p:cNvPicPr preferRelativeResize="0"/>
          <p:nvPr/>
        </p:nvPicPr>
        <p:blipFill>
          <a:blip r:embed="rId3">
            <a:alphaModFix/>
          </a:blip>
          <a:stretch>
            <a:fillRect/>
          </a:stretch>
        </p:blipFill>
        <p:spPr>
          <a:xfrm>
            <a:off x="3021500" y="742625"/>
            <a:ext cx="5897174" cy="3370775"/>
          </a:xfrm>
          <a:prstGeom prst="rect">
            <a:avLst/>
          </a:prstGeom>
          <a:noFill/>
          <a:ln>
            <a:noFill/>
          </a:ln>
        </p:spPr>
      </p:pic>
      <p:sp>
        <p:nvSpPr>
          <p:cNvPr id="675" name="Google Shape;675;p66"/>
          <p:cNvSpPr/>
          <p:nvPr/>
        </p:nvSpPr>
        <p:spPr>
          <a:xfrm>
            <a:off x="537300" y="1129050"/>
            <a:ext cx="4170600" cy="1965600"/>
          </a:xfrm>
          <a:prstGeom prst="rect">
            <a:avLst/>
          </a:prstGeom>
          <a:solidFill>
            <a:schemeClr val="accent4"/>
          </a:solidFill>
          <a:ln>
            <a:noFill/>
          </a:ln>
          <a:effectLst>
            <a:outerShdw blurRad="157163" dist="114300" dir="456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6"/>
          <p:cNvSpPr txBox="1">
            <a:spLocks noGrp="1"/>
          </p:cNvSpPr>
          <p:nvPr>
            <p:ph type="ctrTitle"/>
          </p:nvPr>
        </p:nvSpPr>
        <p:spPr>
          <a:xfrm>
            <a:off x="830250" y="1310925"/>
            <a:ext cx="3877500" cy="877800"/>
          </a:xfrm>
          <a:prstGeom prst="rect">
            <a:avLst/>
          </a:prstGeom>
          <a:solidFill>
            <a:schemeClr val="accent6"/>
          </a:solidFill>
        </p:spPr>
        <p:txBody>
          <a:bodyPr spcFirstLastPara="1" wrap="square" lIns="91425" tIns="91425" rIns="91425" bIns="91425" anchor="t" anchorCtr="0">
            <a:noAutofit/>
          </a:bodyPr>
          <a:lstStyle/>
          <a:p>
            <a:pPr marL="0" lvl="0" indent="0" algn="l" rtl="0">
              <a:spcBef>
                <a:spcPts val="0"/>
              </a:spcBef>
              <a:spcAft>
                <a:spcPts val="0"/>
              </a:spcAft>
              <a:buNone/>
            </a:pPr>
            <a:r>
              <a:rPr lang="en" sz="5500"/>
              <a:t>THANKS!</a:t>
            </a:r>
            <a:endParaRPr sz="6000"/>
          </a:p>
        </p:txBody>
      </p:sp>
      <p:sp>
        <p:nvSpPr>
          <p:cNvPr id="677" name="Google Shape;677;p66"/>
          <p:cNvSpPr txBox="1">
            <a:spLocks noGrp="1"/>
          </p:cNvSpPr>
          <p:nvPr>
            <p:ph type="subTitle" idx="4294967295"/>
          </p:nvPr>
        </p:nvSpPr>
        <p:spPr>
          <a:xfrm>
            <a:off x="830250" y="2188719"/>
            <a:ext cx="3506100" cy="39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latin typeface="Roboto Medium"/>
                <a:ea typeface="Roboto Medium"/>
                <a:cs typeface="Roboto Medium"/>
                <a:sym typeface="Roboto Medium"/>
              </a:rPr>
              <a:t>Do you have any questions?</a:t>
            </a:r>
            <a:endParaRPr/>
          </a:p>
          <a:p>
            <a:pPr marL="0" lvl="0" indent="0" algn="l" rtl="0">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9"/>
          <p:cNvSpPr/>
          <p:nvPr/>
        </p:nvSpPr>
        <p:spPr>
          <a:xfrm>
            <a:off x="537300" y="1155850"/>
            <a:ext cx="8069100" cy="31233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txBox="1">
            <a:spLocks noGrp="1"/>
          </p:cNvSpPr>
          <p:nvPr>
            <p:ph type="subTitle" idx="1"/>
          </p:nvPr>
        </p:nvSpPr>
        <p:spPr>
          <a:xfrm>
            <a:off x="720000" y="1810800"/>
            <a:ext cx="7704000" cy="2291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Char char="-"/>
            </a:pPr>
            <a:r>
              <a:rPr lang="en">
                <a:solidFill>
                  <a:schemeClr val="dk2"/>
                </a:solidFill>
                <a:latin typeface="Oxygen"/>
                <a:ea typeface="Oxygen"/>
                <a:cs typeface="Oxygen"/>
                <a:sym typeface="Oxygen"/>
              </a:rPr>
              <a:t>Before model</a:t>
            </a:r>
            <a:endParaRPr>
              <a:solidFill>
                <a:schemeClr val="dk2"/>
              </a:solidFill>
              <a:latin typeface="Oxygen"/>
              <a:ea typeface="Oxygen"/>
              <a:cs typeface="Oxygen"/>
              <a:sym typeface="Oxygen"/>
            </a:endParaRPr>
          </a:p>
          <a:p>
            <a:pPr marL="914400" lvl="1" indent="-317500" algn="l" rtl="0">
              <a:spcBef>
                <a:spcPts val="0"/>
              </a:spcBef>
              <a:spcAft>
                <a:spcPts val="0"/>
              </a:spcAft>
              <a:buClr>
                <a:schemeClr val="dk2"/>
              </a:buClr>
              <a:buSzPts val="1400"/>
              <a:buFont typeface="Oxygen"/>
              <a:buChar char="-"/>
            </a:pPr>
            <a:r>
              <a:rPr lang="en">
                <a:solidFill>
                  <a:schemeClr val="dk2"/>
                </a:solidFill>
                <a:latin typeface="Oxygen"/>
                <a:ea typeface="Oxygen"/>
                <a:cs typeface="Oxygen"/>
                <a:sym typeface="Oxygen"/>
              </a:rPr>
              <a:t>LSTM, LSTM-nn, ARIMA : use weather, rental data</a:t>
            </a:r>
            <a:endParaRPr>
              <a:solidFill>
                <a:schemeClr val="dk2"/>
              </a:solidFill>
              <a:latin typeface="Oxygen"/>
              <a:ea typeface="Oxygen"/>
              <a:cs typeface="Oxygen"/>
              <a:sym typeface="Oxygen"/>
            </a:endParaRPr>
          </a:p>
          <a:p>
            <a:pPr marL="914400" lvl="1" indent="-317500" algn="l" rtl="0">
              <a:spcBef>
                <a:spcPts val="0"/>
              </a:spcBef>
              <a:spcAft>
                <a:spcPts val="0"/>
              </a:spcAft>
              <a:buClr>
                <a:schemeClr val="dk2"/>
              </a:buClr>
              <a:buSzPts val="1400"/>
              <a:buFont typeface="Oxygen"/>
              <a:buChar char="-"/>
            </a:pPr>
            <a:r>
              <a:rPr lang="en">
                <a:solidFill>
                  <a:schemeClr val="dk2"/>
                </a:solidFill>
                <a:latin typeface="Oxygen"/>
                <a:ea typeface="Oxygen"/>
                <a:cs typeface="Oxygen"/>
                <a:sym typeface="Oxygen"/>
              </a:rPr>
              <a:t>GCN: There is </a:t>
            </a:r>
            <a:r>
              <a:rPr lang="en" b="1">
                <a:solidFill>
                  <a:schemeClr val="dk2"/>
                </a:solidFill>
                <a:latin typeface="Oxygen"/>
                <a:ea typeface="Oxygen"/>
                <a:cs typeface="Oxygen"/>
                <a:sym typeface="Oxygen"/>
              </a:rPr>
              <a:t>no model</a:t>
            </a:r>
            <a:r>
              <a:rPr lang="en">
                <a:solidFill>
                  <a:schemeClr val="dk2"/>
                </a:solidFill>
                <a:latin typeface="Oxygen"/>
                <a:ea typeface="Oxygen"/>
                <a:cs typeface="Oxygen"/>
                <a:sym typeface="Oxygen"/>
              </a:rPr>
              <a:t> that reflects specific </a:t>
            </a:r>
            <a:r>
              <a:rPr lang="en" b="1">
                <a:solidFill>
                  <a:schemeClr val="dk2"/>
                </a:solidFill>
                <a:latin typeface="Oxygen"/>
                <a:ea typeface="Oxygen"/>
                <a:cs typeface="Oxygen"/>
                <a:sym typeface="Oxygen"/>
              </a:rPr>
              <a:t>spatial data</a:t>
            </a:r>
            <a:br>
              <a:rPr lang="en" b="1">
                <a:solidFill>
                  <a:schemeClr val="dk2"/>
                </a:solidFill>
                <a:latin typeface="Oxygen"/>
                <a:ea typeface="Oxygen"/>
                <a:cs typeface="Oxygen"/>
                <a:sym typeface="Oxygen"/>
              </a:rPr>
            </a:br>
            <a:endParaRPr b="1">
              <a:solidFill>
                <a:schemeClr val="dk2"/>
              </a:solidFill>
              <a:latin typeface="Oxygen"/>
              <a:ea typeface="Oxygen"/>
              <a:cs typeface="Oxygen"/>
              <a:sym typeface="Oxygen"/>
            </a:endParaRPr>
          </a:p>
          <a:p>
            <a:pPr marL="457200" lvl="0" indent="-317500" algn="l" rtl="0">
              <a:spcBef>
                <a:spcPts val="0"/>
              </a:spcBef>
              <a:spcAft>
                <a:spcPts val="0"/>
              </a:spcAft>
              <a:buClr>
                <a:schemeClr val="dk2"/>
              </a:buClr>
              <a:buSzPts val="1400"/>
              <a:buFont typeface="Oxygen"/>
              <a:buChar char="-"/>
            </a:pPr>
            <a:r>
              <a:rPr lang="en">
                <a:solidFill>
                  <a:schemeClr val="dk2"/>
                </a:solidFill>
                <a:latin typeface="Oxygen"/>
                <a:ea typeface="Oxygen"/>
                <a:cs typeface="Oxygen"/>
                <a:sym typeface="Oxygen"/>
              </a:rPr>
              <a:t>Our model : </a:t>
            </a:r>
            <a:r>
              <a:rPr lang="en" b="1">
                <a:solidFill>
                  <a:schemeClr val="dk2"/>
                </a:solidFill>
                <a:latin typeface="Oxygen"/>
                <a:ea typeface="Oxygen"/>
                <a:cs typeface="Oxygen"/>
                <a:sym typeface="Oxygen"/>
              </a:rPr>
              <a:t>GCN-Pro</a:t>
            </a:r>
            <a:endParaRPr b="1">
              <a:solidFill>
                <a:schemeClr val="dk2"/>
              </a:solidFill>
              <a:latin typeface="Oxygen"/>
              <a:ea typeface="Oxygen"/>
              <a:cs typeface="Oxygen"/>
              <a:sym typeface="Oxygen"/>
            </a:endParaRPr>
          </a:p>
          <a:p>
            <a:pPr marL="914400" lvl="0" indent="-317500" algn="l" rtl="0">
              <a:spcBef>
                <a:spcPts val="0"/>
              </a:spcBef>
              <a:spcAft>
                <a:spcPts val="0"/>
              </a:spcAft>
              <a:buClr>
                <a:schemeClr val="dk2"/>
              </a:buClr>
              <a:buSzPts val="1400"/>
              <a:buFont typeface="Oxygen"/>
              <a:buAutoNum type="arabicParenR"/>
            </a:pPr>
            <a:r>
              <a:rPr lang="en">
                <a:solidFill>
                  <a:schemeClr val="dk2"/>
                </a:solidFill>
                <a:latin typeface="Oxygen"/>
                <a:ea typeface="Oxygen"/>
                <a:cs typeface="Oxygen"/>
                <a:sym typeface="Oxygen"/>
              </a:rPr>
              <a:t>It is possible to make </a:t>
            </a:r>
            <a:r>
              <a:rPr lang="en" b="1">
                <a:solidFill>
                  <a:schemeClr val="dk2"/>
                </a:solidFill>
                <a:latin typeface="Oxygen"/>
                <a:ea typeface="Oxygen"/>
                <a:cs typeface="Oxygen"/>
                <a:sym typeface="Oxygen"/>
              </a:rPr>
              <a:t>predictions for all rental stations</a:t>
            </a:r>
            <a:r>
              <a:rPr lang="en">
                <a:solidFill>
                  <a:schemeClr val="dk2"/>
                </a:solidFill>
                <a:latin typeface="Oxygen"/>
                <a:ea typeface="Oxygen"/>
                <a:cs typeface="Oxygen"/>
                <a:sym typeface="Oxygen"/>
              </a:rPr>
              <a:t> in Seoul</a:t>
            </a:r>
            <a:r>
              <a:rPr lang="en" b="1">
                <a:solidFill>
                  <a:schemeClr val="dk2"/>
                </a:solidFill>
                <a:latin typeface="Oxygen"/>
                <a:ea typeface="Oxygen"/>
                <a:cs typeface="Oxygen"/>
                <a:sym typeface="Oxygen"/>
              </a:rPr>
              <a:t> </a:t>
            </a:r>
            <a:br>
              <a:rPr lang="en" b="1">
                <a:solidFill>
                  <a:schemeClr val="dk2"/>
                </a:solidFill>
                <a:latin typeface="Oxygen"/>
                <a:ea typeface="Oxygen"/>
                <a:cs typeface="Oxygen"/>
                <a:sym typeface="Oxygen"/>
              </a:rPr>
            </a:br>
            <a:r>
              <a:rPr lang="en" b="1">
                <a:solidFill>
                  <a:schemeClr val="dk2"/>
                </a:solidFill>
                <a:latin typeface="Oxygen"/>
                <a:ea typeface="Oxygen"/>
                <a:cs typeface="Oxygen"/>
                <a:sym typeface="Oxygen"/>
              </a:rPr>
              <a:t>→ </a:t>
            </a:r>
            <a:r>
              <a:rPr lang="en">
                <a:solidFill>
                  <a:schemeClr val="dk2"/>
                </a:solidFill>
                <a:latin typeface="Oxygen"/>
                <a:ea typeface="Oxygen"/>
                <a:cs typeface="Oxygen"/>
                <a:sym typeface="Oxygen"/>
              </a:rPr>
              <a:t>Before Study: Predictions for </a:t>
            </a:r>
            <a:r>
              <a:rPr lang="en" b="1">
                <a:solidFill>
                  <a:schemeClr val="dk2"/>
                </a:solidFill>
                <a:latin typeface="Oxygen"/>
                <a:ea typeface="Oxygen"/>
                <a:cs typeface="Oxygen"/>
                <a:sym typeface="Oxygen"/>
              </a:rPr>
              <a:t>Some or Cluster-Based</a:t>
            </a:r>
            <a:r>
              <a:rPr lang="en">
                <a:solidFill>
                  <a:schemeClr val="dk2"/>
                </a:solidFill>
                <a:latin typeface="Oxygen"/>
                <a:ea typeface="Oxygen"/>
                <a:cs typeface="Oxygen"/>
                <a:sym typeface="Oxygen"/>
              </a:rPr>
              <a:t> Areas in Seoul</a:t>
            </a:r>
            <a:endParaRPr>
              <a:solidFill>
                <a:schemeClr val="dk2"/>
              </a:solidFill>
              <a:latin typeface="Oxygen"/>
              <a:ea typeface="Oxygen"/>
              <a:cs typeface="Oxygen"/>
              <a:sym typeface="Oxygen"/>
            </a:endParaRPr>
          </a:p>
          <a:p>
            <a:pPr marL="914400" lvl="0" indent="-317500" algn="l" rtl="0">
              <a:spcBef>
                <a:spcPts val="0"/>
              </a:spcBef>
              <a:spcAft>
                <a:spcPts val="0"/>
              </a:spcAft>
              <a:buClr>
                <a:schemeClr val="dk2"/>
              </a:buClr>
              <a:buSzPts val="1400"/>
              <a:buFont typeface="Oxygen"/>
              <a:buAutoNum type="arabicParenR"/>
            </a:pPr>
            <a:r>
              <a:rPr lang="en">
                <a:solidFill>
                  <a:schemeClr val="dk2"/>
                </a:solidFill>
                <a:latin typeface="Oxygen"/>
                <a:ea typeface="Oxygen"/>
                <a:cs typeface="Oxygen"/>
                <a:sym typeface="Oxygen"/>
              </a:rPr>
              <a:t>LSTM etc. vs. GCN-up vs. </a:t>
            </a:r>
            <a:r>
              <a:rPr lang="en" b="1">
                <a:solidFill>
                  <a:schemeClr val="dk2"/>
                </a:solidFill>
                <a:latin typeface="Oxygen"/>
                <a:ea typeface="Oxygen"/>
                <a:cs typeface="Oxygen"/>
                <a:sym typeface="Oxygen"/>
              </a:rPr>
              <a:t>GCN-pro</a:t>
            </a:r>
            <a:endParaRPr b="1">
              <a:solidFill>
                <a:schemeClr val="dk2"/>
              </a:solidFill>
              <a:latin typeface="Oxygen"/>
              <a:ea typeface="Oxygen"/>
              <a:cs typeface="Oxygen"/>
              <a:sym typeface="Oxygen"/>
            </a:endParaRPr>
          </a:p>
          <a:p>
            <a:pPr marL="914400" lvl="0" indent="-317500" algn="l" rtl="0">
              <a:spcBef>
                <a:spcPts val="0"/>
              </a:spcBef>
              <a:spcAft>
                <a:spcPts val="0"/>
              </a:spcAft>
              <a:buClr>
                <a:schemeClr val="dk2"/>
              </a:buClr>
              <a:buSzPts val="1400"/>
              <a:buFont typeface="Oxygen"/>
              <a:buAutoNum type="arabicParenR"/>
            </a:pPr>
            <a:r>
              <a:rPr lang="en">
                <a:solidFill>
                  <a:schemeClr val="dk2"/>
                </a:solidFill>
                <a:latin typeface="Oxygen"/>
                <a:ea typeface="Oxygen"/>
                <a:cs typeface="Oxygen"/>
                <a:sym typeface="Oxygen"/>
              </a:rPr>
              <a:t>Input feature :</a:t>
            </a:r>
            <a:r>
              <a:rPr lang="en" b="1">
                <a:solidFill>
                  <a:schemeClr val="dk2"/>
                </a:solidFill>
                <a:latin typeface="Oxygen"/>
                <a:ea typeface="Oxygen"/>
                <a:cs typeface="Oxygen"/>
                <a:sym typeface="Oxygen"/>
              </a:rPr>
              <a:t> Spatial + time series + before rental demand</a:t>
            </a:r>
            <a:endParaRPr b="1">
              <a:solidFill>
                <a:schemeClr val="dk2"/>
              </a:solidFill>
              <a:latin typeface="Oxygen"/>
              <a:ea typeface="Oxygen"/>
              <a:cs typeface="Oxygen"/>
              <a:sym typeface="Oxygen"/>
            </a:endParaRPr>
          </a:p>
          <a:p>
            <a:pPr marL="914400" lvl="0" indent="-317500" algn="l" rtl="0">
              <a:spcBef>
                <a:spcPts val="0"/>
              </a:spcBef>
              <a:spcAft>
                <a:spcPts val="0"/>
              </a:spcAft>
              <a:buClr>
                <a:schemeClr val="dk2"/>
              </a:buClr>
              <a:buSzPts val="1400"/>
              <a:buFont typeface="Oxygen"/>
              <a:buAutoNum type="arabicParenR"/>
            </a:pPr>
            <a:r>
              <a:rPr lang="en" b="1">
                <a:solidFill>
                  <a:schemeClr val="dk2"/>
                </a:solidFill>
                <a:latin typeface="Oxygen"/>
                <a:ea typeface="Oxygen"/>
                <a:cs typeface="Oxygen"/>
                <a:sym typeface="Oxygen"/>
              </a:rPr>
              <a:t>Sliding window</a:t>
            </a:r>
            <a:endParaRPr b="1">
              <a:solidFill>
                <a:schemeClr val="dk2"/>
              </a:solidFill>
              <a:latin typeface="Oxygen"/>
              <a:ea typeface="Oxygen"/>
              <a:cs typeface="Oxygen"/>
              <a:sym typeface="Oxygen"/>
            </a:endParaRPr>
          </a:p>
        </p:txBody>
      </p:sp>
      <p:sp>
        <p:nvSpPr>
          <p:cNvPr id="229" name="Google Shape;229;p29"/>
          <p:cNvSpPr txBox="1">
            <a:spLocks noGrp="1"/>
          </p:cNvSpPr>
          <p:nvPr>
            <p:ph type="subTitle" idx="5"/>
          </p:nvPr>
        </p:nvSpPr>
        <p:spPr>
          <a:xfrm>
            <a:off x="720006" y="1280400"/>
            <a:ext cx="35115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Novelty of our model(GCN)</a:t>
            </a:r>
            <a:endParaRPr/>
          </a:p>
        </p:txBody>
      </p:sp>
      <p:sp>
        <p:nvSpPr>
          <p:cNvPr id="230" name="Google Shape;230;p29"/>
          <p:cNvSpPr txBox="1">
            <a:spLocks noGrp="1"/>
          </p:cNvSpPr>
          <p:nvPr>
            <p:ph type="title"/>
          </p:nvPr>
        </p:nvSpPr>
        <p:spPr>
          <a:xfrm>
            <a:off x="720000" y="445025"/>
            <a:ext cx="806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GCN Current vs. Previous Research Differences</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0"/>
          <p:cNvSpPr/>
          <p:nvPr/>
        </p:nvSpPr>
        <p:spPr>
          <a:xfrm>
            <a:off x="537300" y="1155850"/>
            <a:ext cx="8069100" cy="31233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 </a:t>
            </a:r>
            <a:r>
              <a:rPr lang="en">
                <a:solidFill>
                  <a:schemeClr val="dk2"/>
                </a:solidFill>
                <a:latin typeface="Roboto"/>
                <a:ea typeface="Roboto"/>
                <a:cs typeface="Roboto"/>
                <a:sym typeface="Roboto"/>
              </a:rPr>
              <a:t>of last semester</a:t>
            </a:r>
            <a:endParaRPr>
              <a:solidFill>
                <a:schemeClr val="dk2"/>
              </a:solidFill>
              <a:latin typeface="Roboto"/>
              <a:ea typeface="Roboto"/>
              <a:cs typeface="Roboto"/>
              <a:sym typeface="Roboto"/>
            </a:endParaRPr>
          </a:p>
        </p:txBody>
      </p:sp>
      <p:sp>
        <p:nvSpPr>
          <p:cNvPr id="237" name="Google Shape;237;p30"/>
          <p:cNvSpPr txBox="1">
            <a:spLocks noGrp="1"/>
          </p:cNvSpPr>
          <p:nvPr>
            <p:ph type="subTitle" idx="5"/>
          </p:nvPr>
        </p:nvSpPr>
        <p:spPr>
          <a:xfrm>
            <a:off x="720006" y="1280400"/>
            <a:ext cx="35115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a:t>
            </a:r>
            <a:endParaRPr/>
          </a:p>
        </p:txBody>
      </p:sp>
      <p:pic>
        <p:nvPicPr>
          <p:cNvPr id="238" name="Google Shape;238;p30"/>
          <p:cNvPicPr preferRelativeResize="0"/>
          <p:nvPr/>
        </p:nvPicPr>
        <p:blipFill>
          <a:blip r:embed="rId3">
            <a:alphaModFix/>
          </a:blip>
          <a:stretch>
            <a:fillRect/>
          </a:stretch>
        </p:blipFill>
        <p:spPr>
          <a:xfrm>
            <a:off x="1321874" y="1771650"/>
            <a:ext cx="6500275" cy="2697150"/>
          </a:xfrm>
          <a:prstGeom prst="rect">
            <a:avLst/>
          </a:prstGeom>
          <a:noFill/>
          <a:ln>
            <a:noFill/>
          </a:ln>
        </p:spPr>
      </p:pic>
      <p:sp>
        <p:nvSpPr>
          <p:cNvPr id="239" name="Google Shape;239;p30"/>
          <p:cNvSpPr txBox="1">
            <a:spLocks noGrp="1"/>
          </p:cNvSpPr>
          <p:nvPr>
            <p:ph type="subTitle" idx="5"/>
          </p:nvPr>
        </p:nvSpPr>
        <p:spPr>
          <a:xfrm>
            <a:off x="3112197" y="1280400"/>
            <a:ext cx="54942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000" b="0"/>
              <a:t>Data resource: https://data.seoul.go.kr/dataList/OA-15246/F/1/datasetView.do</a:t>
            </a:r>
            <a:endParaRPr sz="1000" b="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1"/>
          <p:cNvSpPr/>
          <p:nvPr/>
        </p:nvSpPr>
        <p:spPr>
          <a:xfrm>
            <a:off x="537300" y="1155850"/>
            <a:ext cx="8069100" cy="31233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 </a:t>
            </a:r>
            <a:r>
              <a:rPr lang="en">
                <a:solidFill>
                  <a:schemeClr val="dk2"/>
                </a:solidFill>
                <a:latin typeface="Roboto"/>
                <a:ea typeface="Roboto"/>
                <a:cs typeface="Roboto"/>
                <a:sym typeface="Roboto"/>
              </a:rPr>
              <a:t>of last semester</a:t>
            </a:r>
            <a:endParaRPr>
              <a:solidFill>
                <a:schemeClr val="dk2"/>
              </a:solidFill>
              <a:latin typeface="Roboto"/>
              <a:ea typeface="Roboto"/>
              <a:cs typeface="Roboto"/>
              <a:sym typeface="Roboto"/>
            </a:endParaRPr>
          </a:p>
        </p:txBody>
      </p:sp>
      <p:sp>
        <p:nvSpPr>
          <p:cNvPr id="246" name="Google Shape;246;p31"/>
          <p:cNvSpPr txBox="1">
            <a:spLocks noGrp="1"/>
          </p:cNvSpPr>
          <p:nvPr>
            <p:ph type="subTitle" idx="1"/>
          </p:nvPr>
        </p:nvSpPr>
        <p:spPr>
          <a:xfrm>
            <a:off x="720000" y="1810800"/>
            <a:ext cx="7704000" cy="1629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Char char="-"/>
            </a:pPr>
            <a:r>
              <a:rPr lang="en">
                <a:solidFill>
                  <a:schemeClr val="dk2"/>
                </a:solidFill>
              </a:rPr>
              <a:t>Prepare the </a:t>
            </a:r>
            <a:r>
              <a:rPr lang="en" b="1">
                <a:solidFill>
                  <a:schemeClr val="dk2"/>
                </a:solidFill>
              </a:rPr>
              <a:t>Spatial feature</a:t>
            </a:r>
            <a:endParaRPr b="1">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Prepare data within a </a:t>
            </a:r>
            <a:r>
              <a:rPr lang="en" b="1">
                <a:solidFill>
                  <a:schemeClr val="dk2"/>
                </a:solidFill>
              </a:rPr>
              <a:t>500-meter radius</a:t>
            </a:r>
            <a:r>
              <a:rPr lang="en">
                <a:solidFill>
                  <a:schemeClr val="dk2"/>
                </a:solidFill>
              </a:rPr>
              <a:t> of the bicycle rental station</a:t>
            </a:r>
            <a:endParaRPr b="1">
              <a:solidFill>
                <a:schemeClr val="dk2"/>
              </a:solidFill>
              <a:latin typeface="Oxygen"/>
              <a:ea typeface="Oxygen"/>
              <a:cs typeface="Oxygen"/>
              <a:sym typeface="Oxygen"/>
            </a:endParaRPr>
          </a:p>
          <a:p>
            <a:pPr marL="0" lvl="0" indent="0" algn="l" rtl="0">
              <a:spcBef>
                <a:spcPts val="0"/>
              </a:spcBef>
              <a:spcAft>
                <a:spcPts val="0"/>
              </a:spcAft>
              <a:buNone/>
            </a:pPr>
            <a:endParaRPr/>
          </a:p>
        </p:txBody>
      </p:sp>
      <p:sp>
        <p:nvSpPr>
          <p:cNvPr id="247" name="Google Shape;247;p31"/>
          <p:cNvSpPr txBox="1">
            <a:spLocks noGrp="1"/>
          </p:cNvSpPr>
          <p:nvPr>
            <p:ph type="subTitle" idx="5"/>
          </p:nvPr>
        </p:nvSpPr>
        <p:spPr>
          <a:xfrm>
            <a:off x="720006" y="1280400"/>
            <a:ext cx="35115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a:t>
            </a:r>
            <a:endParaRPr/>
          </a:p>
        </p:txBody>
      </p:sp>
      <p:pic>
        <p:nvPicPr>
          <p:cNvPr id="248" name="Google Shape;248;p31"/>
          <p:cNvPicPr preferRelativeResize="0"/>
          <p:nvPr/>
        </p:nvPicPr>
        <p:blipFill>
          <a:blip r:embed="rId3">
            <a:alphaModFix/>
          </a:blip>
          <a:stretch>
            <a:fillRect/>
          </a:stretch>
        </p:blipFill>
        <p:spPr>
          <a:xfrm>
            <a:off x="1815263" y="2453900"/>
            <a:ext cx="5513475" cy="2449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2"/>
          <p:cNvSpPr/>
          <p:nvPr/>
        </p:nvSpPr>
        <p:spPr>
          <a:xfrm>
            <a:off x="537300" y="1155850"/>
            <a:ext cx="8069100" cy="31233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 </a:t>
            </a:r>
            <a:r>
              <a:rPr lang="en">
                <a:solidFill>
                  <a:schemeClr val="dk2"/>
                </a:solidFill>
                <a:latin typeface="Roboto"/>
                <a:ea typeface="Roboto"/>
                <a:cs typeface="Roboto"/>
                <a:sym typeface="Roboto"/>
              </a:rPr>
              <a:t>of last semester</a:t>
            </a:r>
            <a:endParaRPr>
              <a:solidFill>
                <a:schemeClr val="dk2"/>
              </a:solidFill>
              <a:latin typeface="Roboto"/>
              <a:ea typeface="Roboto"/>
              <a:cs typeface="Roboto"/>
              <a:sym typeface="Roboto"/>
            </a:endParaRPr>
          </a:p>
        </p:txBody>
      </p:sp>
      <p:sp>
        <p:nvSpPr>
          <p:cNvPr id="255" name="Google Shape;255;p32"/>
          <p:cNvSpPr txBox="1">
            <a:spLocks noGrp="1"/>
          </p:cNvSpPr>
          <p:nvPr>
            <p:ph type="subTitle" idx="1"/>
          </p:nvPr>
        </p:nvSpPr>
        <p:spPr>
          <a:xfrm>
            <a:off x="720000" y="1810800"/>
            <a:ext cx="7704000" cy="1629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Char char="-"/>
            </a:pPr>
            <a:r>
              <a:rPr lang="en">
                <a:solidFill>
                  <a:schemeClr val="dk2"/>
                </a:solidFill>
              </a:rPr>
              <a:t>Prepare the </a:t>
            </a:r>
            <a:r>
              <a:rPr lang="en" b="1">
                <a:solidFill>
                  <a:schemeClr val="dk2"/>
                </a:solidFill>
              </a:rPr>
              <a:t>Adjacency matrix</a:t>
            </a:r>
            <a:endParaRPr b="1">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In rows and columns, bicycle rental stations are placed,</a:t>
            </a:r>
            <a:br>
              <a:rPr lang="en">
                <a:solidFill>
                  <a:schemeClr val="dk2"/>
                </a:solidFill>
              </a:rPr>
            </a:br>
            <a:r>
              <a:rPr lang="en">
                <a:solidFill>
                  <a:schemeClr val="dk2"/>
                </a:solidFill>
              </a:rPr>
              <a:t>representing the </a:t>
            </a:r>
            <a:r>
              <a:rPr lang="en" b="1">
                <a:solidFill>
                  <a:schemeClr val="dk2"/>
                </a:solidFill>
              </a:rPr>
              <a:t>rental volume relationship between each station</a:t>
            </a:r>
            <a:r>
              <a:rPr lang="en">
                <a:solidFill>
                  <a:schemeClr val="dk2"/>
                </a:solidFill>
              </a:rPr>
              <a:t>.</a:t>
            </a: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Scaling is carried out through </a:t>
            </a:r>
            <a:r>
              <a:rPr lang="en" b="1">
                <a:solidFill>
                  <a:schemeClr val="dk2"/>
                </a:solidFill>
              </a:rPr>
              <a:t>MinMax-scaling</a:t>
            </a:r>
            <a:endParaRPr b="1">
              <a:solidFill>
                <a:schemeClr val="dk2"/>
              </a:solidFill>
              <a:latin typeface="Oxygen"/>
              <a:ea typeface="Oxygen"/>
              <a:cs typeface="Oxygen"/>
              <a:sym typeface="Oxygen"/>
            </a:endParaRPr>
          </a:p>
          <a:p>
            <a:pPr marL="0" lvl="0" indent="0" algn="l" rtl="0">
              <a:spcBef>
                <a:spcPts val="0"/>
              </a:spcBef>
              <a:spcAft>
                <a:spcPts val="0"/>
              </a:spcAft>
              <a:buNone/>
            </a:pPr>
            <a:endParaRPr/>
          </a:p>
        </p:txBody>
      </p:sp>
      <p:sp>
        <p:nvSpPr>
          <p:cNvPr id="256" name="Google Shape;256;p32"/>
          <p:cNvSpPr txBox="1">
            <a:spLocks noGrp="1"/>
          </p:cNvSpPr>
          <p:nvPr>
            <p:ph type="subTitle" idx="5"/>
          </p:nvPr>
        </p:nvSpPr>
        <p:spPr>
          <a:xfrm>
            <a:off x="720006" y="1280400"/>
            <a:ext cx="35115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a:t>
            </a:r>
            <a:endParaRPr/>
          </a:p>
        </p:txBody>
      </p:sp>
      <p:pic>
        <p:nvPicPr>
          <p:cNvPr id="257" name="Google Shape;257;p32"/>
          <p:cNvPicPr preferRelativeResize="0"/>
          <p:nvPr/>
        </p:nvPicPr>
        <p:blipFill>
          <a:blip r:embed="rId3">
            <a:alphaModFix/>
          </a:blip>
          <a:stretch>
            <a:fillRect/>
          </a:stretch>
        </p:blipFill>
        <p:spPr>
          <a:xfrm>
            <a:off x="3084975" y="2815100"/>
            <a:ext cx="5827876" cy="2148475"/>
          </a:xfrm>
          <a:prstGeom prst="rect">
            <a:avLst/>
          </a:prstGeom>
          <a:noFill/>
          <a:ln>
            <a:noFill/>
          </a:ln>
        </p:spPr>
      </p:pic>
      <p:pic>
        <p:nvPicPr>
          <p:cNvPr id="258" name="Google Shape;258;p32"/>
          <p:cNvPicPr preferRelativeResize="0"/>
          <p:nvPr/>
        </p:nvPicPr>
        <p:blipFill rotWithShape="1">
          <a:blip r:embed="rId4">
            <a:alphaModFix/>
          </a:blip>
          <a:srcRect t="6994"/>
          <a:stretch/>
        </p:blipFill>
        <p:spPr>
          <a:xfrm>
            <a:off x="7057525" y="849300"/>
            <a:ext cx="1873200" cy="1888800"/>
          </a:xfrm>
          <a:prstGeom prst="rect">
            <a:avLst/>
          </a:prstGeom>
          <a:noFill/>
          <a:ln>
            <a:noFill/>
          </a:ln>
        </p:spPr>
      </p:pic>
      <p:sp>
        <p:nvSpPr>
          <p:cNvPr id="259" name="Google Shape;259;p32"/>
          <p:cNvSpPr txBox="1"/>
          <p:nvPr/>
        </p:nvSpPr>
        <p:spPr>
          <a:xfrm>
            <a:off x="5238300" y="1447350"/>
            <a:ext cx="1622400" cy="3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Adjacency matrix</a:t>
            </a:r>
            <a:endParaRPr sz="1200" b="1">
              <a:latin typeface="Roboto"/>
              <a:ea typeface="Roboto"/>
              <a:cs typeface="Roboto"/>
              <a:sym typeface="Roboto"/>
            </a:endParaRPr>
          </a:p>
        </p:txBody>
      </p:sp>
      <p:cxnSp>
        <p:nvCxnSpPr>
          <p:cNvPr id="260" name="Google Shape;260;p32"/>
          <p:cNvCxnSpPr/>
          <p:nvPr/>
        </p:nvCxnSpPr>
        <p:spPr>
          <a:xfrm>
            <a:off x="6564775" y="1690225"/>
            <a:ext cx="1120500" cy="373500"/>
          </a:xfrm>
          <a:prstGeom prst="straightConnector1">
            <a:avLst/>
          </a:prstGeom>
          <a:noFill/>
          <a:ln w="9525" cap="flat" cmpd="sng">
            <a:solidFill>
              <a:schemeClr val="lt2"/>
            </a:solidFill>
            <a:prstDash val="solid"/>
            <a:round/>
            <a:headEnd type="none" w="med" len="med"/>
            <a:tailEnd type="triangle" w="med" len="med"/>
          </a:ln>
        </p:spPr>
      </p:cxnSp>
      <p:cxnSp>
        <p:nvCxnSpPr>
          <p:cNvPr id="261" name="Google Shape;261;p32"/>
          <p:cNvCxnSpPr/>
          <p:nvPr/>
        </p:nvCxnSpPr>
        <p:spPr>
          <a:xfrm rot="10800000" flipH="1">
            <a:off x="6564775" y="1587400"/>
            <a:ext cx="1111200" cy="46800"/>
          </a:xfrm>
          <a:prstGeom prst="straightConnector1">
            <a:avLst/>
          </a:prstGeom>
          <a:noFill/>
          <a:ln w="9525" cap="flat" cmpd="sng">
            <a:solidFill>
              <a:schemeClr val="lt2"/>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3"/>
          <p:cNvSpPr/>
          <p:nvPr/>
        </p:nvSpPr>
        <p:spPr>
          <a:xfrm>
            <a:off x="537300" y="1155850"/>
            <a:ext cx="8069100" cy="31233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 </a:t>
            </a:r>
            <a:r>
              <a:rPr lang="en">
                <a:solidFill>
                  <a:schemeClr val="dk2"/>
                </a:solidFill>
                <a:latin typeface="Roboto"/>
                <a:ea typeface="Roboto"/>
                <a:cs typeface="Roboto"/>
                <a:sym typeface="Roboto"/>
              </a:rPr>
              <a:t>of last semester</a:t>
            </a:r>
            <a:endParaRPr>
              <a:solidFill>
                <a:schemeClr val="dk2"/>
              </a:solidFill>
              <a:latin typeface="Roboto"/>
              <a:ea typeface="Roboto"/>
              <a:cs typeface="Roboto"/>
              <a:sym typeface="Roboto"/>
            </a:endParaRPr>
          </a:p>
        </p:txBody>
      </p:sp>
      <p:sp>
        <p:nvSpPr>
          <p:cNvPr id="268" name="Google Shape;268;p33"/>
          <p:cNvSpPr txBox="1">
            <a:spLocks noGrp="1"/>
          </p:cNvSpPr>
          <p:nvPr>
            <p:ph type="subTitle" idx="1"/>
          </p:nvPr>
        </p:nvSpPr>
        <p:spPr>
          <a:xfrm>
            <a:off x="720000" y="1810800"/>
            <a:ext cx="7704000" cy="1629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Char char="-"/>
            </a:pPr>
            <a:r>
              <a:rPr lang="en">
                <a:solidFill>
                  <a:schemeClr val="dk2"/>
                </a:solidFill>
              </a:rPr>
              <a:t>Use </a:t>
            </a:r>
            <a:r>
              <a:rPr lang="en" b="1">
                <a:solidFill>
                  <a:schemeClr val="dk2"/>
                </a:solidFill>
              </a:rPr>
              <a:t>GCN</a:t>
            </a:r>
            <a:r>
              <a:rPr lang="en">
                <a:solidFill>
                  <a:schemeClr val="dk2"/>
                </a:solidFill>
              </a:rPr>
              <a:t> model</a:t>
            </a:r>
            <a:endParaRPr/>
          </a:p>
        </p:txBody>
      </p:sp>
      <p:sp>
        <p:nvSpPr>
          <p:cNvPr id="269" name="Google Shape;269;p33"/>
          <p:cNvSpPr txBox="1">
            <a:spLocks noGrp="1"/>
          </p:cNvSpPr>
          <p:nvPr>
            <p:ph type="subTitle" idx="5"/>
          </p:nvPr>
        </p:nvSpPr>
        <p:spPr>
          <a:xfrm>
            <a:off x="720006" y="1280400"/>
            <a:ext cx="35115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Modeling</a:t>
            </a:r>
            <a:endParaRPr/>
          </a:p>
        </p:txBody>
      </p:sp>
      <p:pic>
        <p:nvPicPr>
          <p:cNvPr id="270" name="Google Shape;270;p33"/>
          <p:cNvPicPr preferRelativeResize="0"/>
          <p:nvPr/>
        </p:nvPicPr>
        <p:blipFill rotWithShape="1">
          <a:blip r:embed="rId3">
            <a:alphaModFix/>
          </a:blip>
          <a:srcRect t="6994"/>
          <a:stretch/>
        </p:blipFill>
        <p:spPr>
          <a:xfrm>
            <a:off x="7057525" y="849300"/>
            <a:ext cx="1873200" cy="1888800"/>
          </a:xfrm>
          <a:prstGeom prst="rect">
            <a:avLst/>
          </a:prstGeom>
          <a:noFill/>
          <a:ln>
            <a:noFill/>
          </a:ln>
        </p:spPr>
      </p:pic>
      <p:sp>
        <p:nvSpPr>
          <p:cNvPr id="271" name="Google Shape;271;p33"/>
          <p:cNvSpPr txBox="1"/>
          <p:nvPr/>
        </p:nvSpPr>
        <p:spPr>
          <a:xfrm>
            <a:off x="5354250" y="2009250"/>
            <a:ext cx="1622400" cy="3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Each bicycle station</a:t>
            </a:r>
            <a:endParaRPr sz="1200" b="1">
              <a:latin typeface="Roboto"/>
              <a:ea typeface="Roboto"/>
              <a:cs typeface="Roboto"/>
              <a:sym typeface="Roboto"/>
            </a:endParaRPr>
          </a:p>
        </p:txBody>
      </p:sp>
      <p:cxnSp>
        <p:nvCxnSpPr>
          <p:cNvPr id="272" name="Google Shape;272;p33"/>
          <p:cNvCxnSpPr/>
          <p:nvPr/>
        </p:nvCxnSpPr>
        <p:spPr>
          <a:xfrm>
            <a:off x="6860700" y="2215000"/>
            <a:ext cx="582300" cy="94500"/>
          </a:xfrm>
          <a:prstGeom prst="straightConnector1">
            <a:avLst/>
          </a:prstGeom>
          <a:noFill/>
          <a:ln w="9525" cap="flat" cmpd="sng">
            <a:solidFill>
              <a:srgbClr val="212121"/>
            </a:solidFill>
            <a:prstDash val="solid"/>
            <a:round/>
            <a:headEnd type="none" w="med" len="med"/>
            <a:tailEnd type="triangle" w="med" len="med"/>
          </a:ln>
        </p:spPr>
      </p:cxnSp>
      <p:cxnSp>
        <p:nvCxnSpPr>
          <p:cNvPr id="273" name="Google Shape;273;p33"/>
          <p:cNvCxnSpPr/>
          <p:nvPr/>
        </p:nvCxnSpPr>
        <p:spPr>
          <a:xfrm rot="10800000" flipH="1">
            <a:off x="6816975" y="1447350"/>
            <a:ext cx="569700" cy="676800"/>
          </a:xfrm>
          <a:prstGeom prst="straightConnector1">
            <a:avLst/>
          </a:prstGeom>
          <a:noFill/>
          <a:ln w="9525" cap="flat" cmpd="sng">
            <a:solidFill>
              <a:srgbClr val="212121"/>
            </a:solidFill>
            <a:prstDash val="solid"/>
            <a:round/>
            <a:headEnd type="none" w="med" len="med"/>
            <a:tailEnd type="triangle" w="med" len="med"/>
          </a:ln>
        </p:spPr>
      </p:cxnSp>
      <p:pic>
        <p:nvPicPr>
          <p:cNvPr id="274" name="Google Shape;274;p33"/>
          <p:cNvPicPr preferRelativeResize="0"/>
          <p:nvPr/>
        </p:nvPicPr>
        <p:blipFill>
          <a:blip r:embed="rId4">
            <a:alphaModFix/>
          </a:blip>
          <a:stretch>
            <a:fillRect/>
          </a:stretch>
        </p:blipFill>
        <p:spPr>
          <a:xfrm>
            <a:off x="1280488" y="2333550"/>
            <a:ext cx="5314227" cy="2120375"/>
          </a:xfrm>
          <a:prstGeom prst="rect">
            <a:avLst/>
          </a:prstGeom>
          <a:noFill/>
          <a:ln>
            <a:noFill/>
          </a:ln>
        </p:spPr>
      </p:pic>
    </p:spTree>
  </p:cSld>
  <p:clrMapOvr>
    <a:masterClrMapping/>
  </p:clrMapOvr>
</p:sld>
</file>

<file path=ppt/theme/theme1.xml><?xml version="1.0" encoding="utf-8"?>
<a:theme xmlns:a="http://schemas.openxmlformats.org/drawingml/2006/main" name="Climate-resilient Public Infrastructure Thesis Defense by Slidesgo">
  <a:themeElements>
    <a:clrScheme name="Simple Light">
      <a:dk1>
        <a:srgbClr val="303942"/>
      </a:dk1>
      <a:lt1>
        <a:srgbClr val="F5F5F5"/>
      </a:lt1>
      <a:dk2>
        <a:srgbClr val="6C6465"/>
      </a:dk2>
      <a:lt2>
        <a:srgbClr val="45525F"/>
      </a:lt2>
      <a:accent1>
        <a:srgbClr val="8D8E92"/>
      </a:accent1>
      <a:accent2>
        <a:srgbClr val="5E7082"/>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350</TotalTime>
  <Words>4219</Words>
  <Application>Microsoft Macintosh PowerPoint</Application>
  <PresentationFormat>화면 슬라이드 쇼(16:9)</PresentationFormat>
  <Paragraphs>425</Paragraphs>
  <Slides>42</Slides>
  <Notes>42</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42</vt:i4>
      </vt:variant>
    </vt:vector>
  </HeadingPairs>
  <TitlesOfParts>
    <vt:vector size="52" baseType="lpstr">
      <vt:lpstr>Roboto Medium</vt:lpstr>
      <vt:lpstr>Roboto</vt:lpstr>
      <vt:lpstr>Nunito Light</vt:lpstr>
      <vt:lpstr>Arial</vt:lpstr>
      <vt:lpstr>PT Sans</vt:lpstr>
      <vt:lpstr>Bebas Neue</vt:lpstr>
      <vt:lpstr>Anaheim</vt:lpstr>
      <vt:lpstr>Roboto Black</vt:lpstr>
      <vt:lpstr>Oxygen</vt:lpstr>
      <vt:lpstr>Climate-resilient Public Infrastructure Thesis Defense by Slidesgo</vt:lpstr>
      <vt:lpstr>Forecasting Public Bicycle Usage in Seoul by New Graph Convolution Network</vt:lpstr>
      <vt:lpstr>Table of contents</vt:lpstr>
      <vt:lpstr>Introduction</vt:lpstr>
      <vt:lpstr>Project goal</vt:lpstr>
      <vt:lpstr>GCN Current vs. Previous Research Differences</vt:lpstr>
      <vt:lpstr>Summary of last semester</vt:lpstr>
      <vt:lpstr>Summary of last semester</vt:lpstr>
      <vt:lpstr>Summary of last semester</vt:lpstr>
      <vt:lpstr>Summary of last semester</vt:lpstr>
      <vt:lpstr>Data</vt:lpstr>
      <vt:lpstr>Additional data</vt:lpstr>
      <vt:lpstr>Additional data</vt:lpstr>
      <vt:lpstr>Additional data</vt:lpstr>
      <vt:lpstr>Additional data</vt:lpstr>
      <vt:lpstr>Additional data</vt:lpstr>
      <vt:lpstr>Additional data</vt:lpstr>
      <vt:lpstr>Additional data</vt:lpstr>
      <vt:lpstr>Additional data</vt:lpstr>
      <vt:lpstr>Additional data</vt:lpstr>
      <vt:lpstr>GCN-pro</vt:lpstr>
      <vt:lpstr>New Approach GCN model - GCN-pro</vt:lpstr>
      <vt:lpstr>1st Challenging point - GCN code implement</vt:lpstr>
      <vt:lpstr>1st Challenging point - GCN code implement  </vt:lpstr>
      <vt:lpstr>2nd Challenging point - symmetric Laplacian Matrix </vt:lpstr>
      <vt:lpstr>2nd Challenging point - symmetric Laplacian Matrix </vt:lpstr>
      <vt:lpstr>2nd Challenging point - symmetric Laplacian Matrix </vt:lpstr>
      <vt:lpstr>2nd Challenging point - symmetric Laplacian Matrix </vt:lpstr>
      <vt:lpstr>3rd Challenging point - Previous rental matrix   </vt:lpstr>
      <vt:lpstr>3rd Challenging point - Previous rental matrix  </vt:lpstr>
      <vt:lpstr>3rd Challenging point - Previous rental matrix   </vt:lpstr>
      <vt:lpstr>4th Challenging point - Spatial properties</vt:lpstr>
      <vt:lpstr>4th Challenging point - Spatial properties </vt:lpstr>
      <vt:lpstr>Comparative model</vt:lpstr>
      <vt:lpstr>Comparative model</vt:lpstr>
      <vt:lpstr>Comparative model</vt:lpstr>
      <vt:lpstr>Conclusion</vt:lpstr>
      <vt:lpstr>Result</vt:lpstr>
      <vt:lpstr>Project plan </vt:lpstr>
      <vt:lpstr>Schedule</vt:lpstr>
      <vt:lpstr>Literature review</vt:lpstr>
      <vt:lpstr>Literature review</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Forecasting Public Bicycle Usage in Seoul by New Graph Convolution Network</dc:title>
  <cp:lastModifiedBy>Microsoft Office User</cp:lastModifiedBy>
  <cp:revision>1</cp:revision>
  <dcterms:modified xsi:type="dcterms:W3CDTF">2023-10-16T15:39:09Z</dcterms:modified>
</cp:coreProperties>
</file>